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44"/>
  </p:notesMasterIdLst>
  <p:handoutMasterIdLst>
    <p:handoutMasterId r:id="rId45"/>
  </p:handoutMasterIdLst>
  <p:sldIdLst>
    <p:sldId id="603" r:id="rId5"/>
    <p:sldId id="2618" r:id="rId6"/>
    <p:sldId id="2147483557" r:id="rId7"/>
    <p:sldId id="2147483558" r:id="rId8"/>
    <p:sldId id="2147483483" r:id="rId9"/>
    <p:sldId id="2147483570" r:id="rId10"/>
    <p:sldId id="2147483587" r:id="rId11"/>
    <p:sldId id="2147483588" r:id="rId12"/>
    <p:sldId id="2147483589" r:id="rId13"/>
    <p:sldId id="2147483590" r:id="rId14"/>
    <p:sldId id="2147483592" r:id="rId15"/>
    <p:sldId id="2147483591" r:id="rId16"/>
    <p:sldId id="2147483593" r:id="rId17"/>
    <p:sldId id="2147483594" r:id="rId18"/>
    <p:sldId id="2147483595" r:id="rId19"/>
    <p:sldId id="2147483596" r:id="rId20"/>
    <p:sldId id="2147483597" r:id="rId21"/>
    <p:sldId id="2147483598" r:id="rId22"/>
    <p:sldId id="2147483599" r:id="rId23"/>
    <p:sldId id="2147483600" r:id="rId24"/>
    <p:sldId id="2147483602" r:id="rId25"/>
    <p:sldId id="2147483608" r:id="rId26"/>
    <p:sldId id="2147483601" r:id="rId27"/>
    <p:sldId id="2147483603" r:id="rId28"/>
    <p:sldId id="2147483604" r:id="rId29"/>
    <p:sldId id="2147483605" r:id="rId30"/>
    <p:sldId id="2147483609" r:id="rId31"/>
    <p:sldId id="2147483610" r:id="rId32"/>
    <p:sldId id="2147483606" r:id="rId33"/>
    <p:sldId id="2147483607" r:id="rId34"/>
    <p:sldId id="2147483612" r:id="rId35"/>
    <p:sldId id="2147483613" r:id="rId36"/>
    <p:sldId id="2147483614" r:id="rId37"/>
    <p:sldId id="2147483615" r:id="rId38"/>
    <p:sldId id="2147483616" r:id="rId39"/>
    <p:sldId id="2516" r:id="rId40"/>
    <p:sldId id="2147483514" r:id="rId41"/>
    <p:sldId id="582" r:id="rId42"/>
    <p:sldId id="2419" r:id="rId4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FFFFFF"/>
    <a:srgbClr val="374153"/>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1" autoAdjust="0"/>
    <p:restoredTop sz="96291" autoAdjust="0"/>
  </p:normalViewPr>
  <p:slideViewPr>
    <p:cSldViewPr snapToGrid="0" snapToObjects="1">
      <p:cViewPr varScale="1">
        <p:scale>
          <a:sx n="123" d="100"/>
          <a:sy n="123" d="100"/>
        </p:scale>
        <p:origin x="22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7/23/25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23209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11</a:t>
            </a:fld>
            <a:endParaRPr kumimoji="1" lang="zh-CN" altLang="en-US"/>
          </a:p>
        </p:txBody>
      </p:sp>
    </p:spTree>
    <p:extLst>
      <p:ext uri="{BB962C8B-B14F-4D97-AF65-F5344CB8AC3E}">
        <p14:creationId xmlns:p14="http://schemas.microsoft.com/office/powerpoint/2010/main" val="280182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21</a:t>
            </a:fld>
            <a:endParaRPr kumimoji="1" lang="zh-CN" altLang="en-US"/>
          </a:p>
        </p:txBody>
      </p:sp>
    </p:spTree>
    <p:extLst>
      <p:ext uri="{BB962C8B-B14F-4D97-AF65-F5344CB8AC3E}">
        <p14:creationId xmlns:p14="http://schemas.microsoft.com/office/powerpoint/2010/main" val="4286186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31</a:t>
            </a:fld>
            <a:endParaRPr kumimoji="1" lang="zh-CN" altLang="en-US"/>
          </a:p>
        </p:txBody>
      </p:sp>
    </p:spTree>
    <p:extLst>
      <p:ext uri="{BB962C8B-B14F-4D97-AF65-F5344CB8AC3E}">
        <p14:creationId xmlns:p14="http://schemas.microsoft.com/office/powerpoint/2010/main" val="386102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36</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hyperlink" Target="https://github.com/Infrasys-AI/AIInfra"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163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60553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81" r:id="rId1"/>
    <p:sldLayoutId id="214748395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ap.cn/products/technology-platform/what-is-cloud-computing.html" TargetMode="External"/><Relationship Id="rId2" Type="http://schemas.openxmlformats.org/officeDocument/2006/relationships/hyperlink" Target="https://www.atlassian.com/zh/microservices/cloud-computing" TargetMode="External"/><Relationship Id="rId1" Type="http://schemas.openxmlformats.org/officeDocument/2006/relationships/slideLayout" Target="../slideLayouts/slideLayout4.xml"/><Relationship Id="rId6" Type="http://schemas.openxmlformats.org/officeDocument/2006/relationships/hyperlink" Target="https://github.com/Infrasys-AI/AIInfra" TargetMode="External"/><Relationship Id="rId5" Type="http://schemas.openxmlformats.org/officeDocument/2006/relationships/hyperlink" Target="https://cloud.google.com/learn/what-is-cloud-native?hl=zh-CN" TargetMode="External"/><Relationship Id="rId4" Type="http://schemas.openxmlformats.org/officeDocument/2006/relationships/hyperlink" Target="https://www.thebyte.com.cn/architecture/history.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4445EF-D219-4096-87E8-2372D47767AC}"/>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2527443" y="2749693"/>
            <a:ext cx="715081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云原生技术</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3E22B-8D75-D273-0C0B-F851CB03771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2D08D1C-BE9A-1775-81A9-8C237F6DDD7A}"/>
              </a:ext>
            </a:extLst>
          </p:cNvPr>
          <p:cNvSpPr>
            <a:spLocks noGrp="1"/>
          </p:cNvSpPr>
          <p:nvPr>
            <p:ph sz="half" idx="1"/>
          </p:nvPr>
        </p:nvSpPr>
        <p:spPr/>
        <p:txBody>
          <a:bodyPr/>
          <a:lstStyle/>
          <a:p>
            <a:r>
              <a:rPr lang="zh-CN" altLang="en-US" dirty="0">
                <a:effectLst/>
                <a:latin typeface="Helvetica" pitchFamily="2" charset="0"/>
              </a:rPr>
              <a:t>声明式编程：</a:t>
            </a:r>
          </a:p>
          <a:p>
            <a:r>
              <a:rPr lang="zh-CN" altLang="en-US" dirty="0">
                <a:effectLst/>
                <a:latin typeface="Helvetica" pitchFamily="2" charset="0"/>
              </a:rPr>
              <a:t>告诉“机器”你想要的是什么（</a:t>
            </a:r>
            <a:r>
              <a:rPr lang="en" altLang="zh-CN" dirty="0">
                <a:effectLst/>
                <a:latin typeface="Helvetica" pitchFamily="2" charset="0"/>
              </a:rPr>
              <a:t>what</a:t>
            </a:r>
            <a:r>
              <a:rPr lang="zh-CN" altLang="en" dirty="0">
                <a:effectLst/>
                <a:latin typeface="Helvetica" pitchFamily="2" charset="0"/>
              </a:rPr>
              <a:t>），</a:t>
            </a:r>
            <a:r>
              <a:rPr lang="zh-CN" altLang="en-US" dirty="0">
                <a:effectLst/>
                <a:latin typeface="Helvetica" pitchFamily="2" charset="0"/>
              </a:rPr>
              <a:t>让机器想出如何去做</a:t>
            </a:r>
          </a:p>
          <a:p>
            <a:r>
              <a:rPr lang="en-US" altLang="zh-CN" dirty="0">
                <a:effectLst/>
                <a:latin typeface="Helvetica" pitchFamily="2" charset="0"/>
              </a:rPr>
              <a:t>(</a:t>
            </a:r>
            <a:r>
              <a:rPr lang="en" altLang="zh-CN" dirty="0">
                <a:effectLst/>
                <a:latin typeface="Helvetica" pitchFamily="2" charset="0"/>
              </a:rPr>
              <a:t>how)</a:t>
            </a:r>
          </a:p>
          <a:p>
            <a:r>
              <a:rPr lang="zh-CN" altLang="en-US" dirty="0">
                <a:effectLst/>
                <a:latin typeface="Helvetica" pitchFamily="2" charset="0"/>
              </a:rPr>
              <a:t>机器具备智能</a:t>
            </a:r>
          </a:p>
          <a:p>
            <a:endParaRPr kumimoji="1" lang="zh-CN" altLang="en-US" dirty="0"/>
          </a:p>
        </p:txBody>
      </p:sp>
      <p:sp>
        <p:nvSpPr>
          <p:cNvPr id="4" name="内容占位符 3">
            <a:extLst>
              <a:ext uri="{FF2B5EF4-FFF2-40B4-BE49-F238E27FC236}">
                <a16:creationId xmlns:a16="http://schemas.microsoft.com/office/drawing/2014/main" id="{64C695E0-19B6-4CF1-E7FA-933CDA05533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16EB632-82AD-C6AE-41D8-1885C0DC6E66}"/>
              </a:ext>
            </a:extLst>
          </p:cNvPr>
          <p:cNvPicPr>
            <a:picLocks noChangeAspect="1"/>
          </p:cNvPicPr>
          <p:nvPr/>
        </p:nvPicPr>
        <p:blipFill>
          <a:blip r:embed="rId2"/>
          <a:stretch>
            <a:fillRect/>
          </a:stretch>
        </p:blipFill>
        <p:spPr>
          <a:xfrm>
            <a:off x="2212181" y="3802908"/>
            <a:ext cx="7772400" cy="2228087"/>
          </a:xfrm>
          <a:prstGeom prst="rect">
            <a:avLst/>
          </a:prstGeom>
        </p:spPr>
      </p:pic>
      <p:pic>
        <p:nvPicPr>
          <p:cNvPr id="6" name="图片 5">
            <a:extLst>
              <a:ext uri="{FF2B5EF4-FFF2-40B4-BE49-F238E27FC236}">
                <a16:creationId xmlns:a16="http://schemas.microsoft.com/office/drawing/2014/main" id="{38616948-D7BD-C4C7-40E4-FCD4F1C14113}"/>
              </a:ext>
            </a:extLst>
          </p:cNvPr>
          <p:cNvPicPr>
            <a:picLocks noChangeAspect="1"/>
          </p:cNvPicPr>
          <p:nvPr/>
        </p:nvPicPr>
        <p:blipFill>
          <a:blip r:embed="rId3"/>
          <a:stretch>
            <a:fillRect/>
          </a:stretch>
        </p:blipFill>
        <p:spPr>
          <a:xfrm>
            <a:off x="2212181" y="1463045"/>
            <a:ext cx="7772400" cy="2011950"/>
          </a:xfrm>
          <a:prstGeom prst="rect">
            <a:avLst/>
          </a:prstGeom>
        </p:spPr>
      </p:pic>
    </p:spTree>
    <p:extLst>
      <p:ext uri="{BB962C8B-B14F-4D97-AF65-F5344CB8AC3E}">
        <p14:creationId xmlns:p14="http://schemas.microsoft.com/office/powerpoint/2010/main" val="103974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容器技术兴起</a:t>
            </a:r>
            <a:endParaRPr lang="en-US" altLang="zh-CN" dirty="0"/>
          </a:p>
        </p:txBody>
      </p:sp>
    </p:spTree>
    <p:extLst>
      <p:ext uri="{BB962C8B-B14F-4D97-AF65-F5344CB8AC3E}">
        <p14:creationId xmlns:p14="http://schemas.microsoft.com/office/powerpoint/2010/main" val="120291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E46C7-CECB-3330-2A14-FA7FA49ACE55}"/>
              </a:ext>
            </a:extLst>
          </p:cNvPr>
          <p:cNvSpPr>
            <a:spLocks noGrp="1"/>
          </p:cNvSpPr>
          <p:nvPr>
            <p:ph type="title"/>
          </p:nvPr>
        </p:nvSpPr>
        <p:spPr/>
        <p:txBody>
          <a:bodyPr/>
          <a:lstStyle/>
          <a:p>
            <a:r>
              <a:rPr lang="zh-CN" altLang="en-US" dirty="0">
                <a:effectLst/>
                <a:latin typeface="Helvetica" pitchFamily="2" charset="0"/>
              </a:rPr>
              <a:t>微服务源自服务化架构</a:t>
            </a:r>
            <a:endParaRPr kumimoji="1" lang="zh-CN" altLang="en-US" dirty="0"/>
          </a:p>
        </p:txBody>
      </p:sp>
      <p:sp>
        <p:nvSpPr>
          <p:cNvPr id="3" name="内容占位符 2">
            <a:extLst>
              <a:ext uri="{FF2B5EF4-FFF2-40B4-BE49-F238E27FC236}">
                <a16:creationId xmlns:a16="http://schemas.microsoft.com/office/drawing/2014/main" id="{56826453-5756-09F6-B5A2-9DA7829A6A99}"/>
              </a:ext>
            </a:extLst>
          </p:cNvPr>
          <p:cNvSpPr>
            <a:spLocks noGrp="1"/>
          </p:cNvSpPr>
          <p:nvPr>
            <p:ph sz="half" idx="1"/>
          </p:nvPr>
        </p:nvSpPr>
        <p:spPr/>
        <p:txBody>
          <a:bodyPr/>
          <a:lstStyle/>
          <a:p>
            <a:r>
              <a:rPr lang="en" altLang="zh-CN" dirty="0">
                <a:effectLst/>
                <a:latin typeface="Helvetica" pitchFamily="2" charset="0"/>
              </a:rPr>
              <a:t>Martin Fowler</a:t>
            </a:r>
            <a:r>
              <a:rPr lang="zh-CN" altLang="en-US" dirty="0">
                <a:effectLst/>
                <a:latin typeface="Helvetica" pitchFamily="2" charset="0"/>
              </a:rPr>
              <a:t>总结</a:t>
            </a:r>
            <a:r>
              <a:rPr lang="en" altLang="zh-CN" dirty="0">
                <a:effectLst/>
                <a:latin typeface="Helvetica" pitchFamily="2" charset="0"/>
              </a:rPr>
              <a:t>Netflix</a:t>
            </a:r>
            <a:r>
              <a:rPr lang="zh-CN" altLang="en-US" dirty="0">
                <a:effectLst/>
                <a:latin typeface="Helvetica" pitchFamily="2" charset="0"/>
              </a:rPr>
              <a:t>等互联网架构实践，提出了</a:t>
            </a:r>
            <a:r>
              <a:rPr lang="en" altLang="zh-CN" dirty="0">
                <a:effectLst/>
                <a:latin typeface="Helvetica" pitchFamily="2" charset="0"/>
              </a:rPr>
              <a:t>Microservice</a:t>
            </a:r>
            <a:r>
              <a:rPr lang="zh-CN" altLang="en" dirty="0">
                <a:effectLst/>
                <a:latin typeface="Helvetica" pitchFamily="2" charset="0"/>
              </a:rPr>
              <a:t>（</a:t>
            </a:r>
            <a:r>
              <a:rPr lang="zh-CN" altLang="en-US" dirty="0">
                <a:effectLst/>
                <a:latin typeface="Helvetica" pitchFamily="2" charset="0"/>
              </a:rPr>
              <a:t>微服务）架构的概念</a:t>
            </a:r>
          </a:p>
          <a:p>
            <a:endParaRPr lang="zh-CN" altLang="en-US" dirty="0"/>
          </a:p>
          <a:p>
            <a:endParaRPr kumimoji="1" lang="zh-CN" altLang="en-US" dirty="0"/>
          </a:p>
        </p:txBody>
      </p:sp>
      <p:sp>
        <p:nvSpPr>
          <p:cNvPr id="4" name="内容占位符 3">
            <a:extLst>
              <a:ext uri="{FF2B5EF4-FFF2-40B4-BE49-F238E27FC236}">
                <a16:creationId xmlns:a16="http://schemas.microsoft.com/office/drawing/2014/main" id="{6872B8A4-6D2C-7851-3674-C0C173447395}"/>
              </a:ext>
            </a:extLst>
          </p:cNvPr>
          <p:cNvSpPr>
            <a:spLocks noGrp="1"/>
          </p:cNvSpPr>
          <p:nvPr>
            <p:ph sz="half" idx="10"/>
          </p:nvPr>
        </p:nvSpPr>
        <p:spPr/>
        <p:txBody>
          <a:bodyPr/>
          <a:lstStyle/>
          <a:p>
            <a:endParaRPr kumimoji="1" lang="zh-CN" altLang="en-US"/>
          </a:p>
        </p:txBody>
      </p:sp>
    </p:spTree>
    <p:extLst>
      <p:ext uri="{BB962C8B-B14F-4D97-AF65-F5344CB8AC3E}">
        <p14:creationId xmlns:p14="http://schemas.microsoft.com/office/powerpoint/2010/main" val="3242013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4946005-2FD1-D628-5088-6B11FCFCF289}"/>
              </a:ext>
            </a:extLst>
          </p:cNvPr>
          <p:cNvSpPr>
            <a:spLocks noGrp="1"/>
          </p:cNvSpPr>
          <p:nvPr>
            <p:ph type="title"/>
          </p:nvPr>
        </p:nvSpPr>
        <p:spPr/>
        <p:txBody>
          <a:bodyPr/>
          <a:lstStyle/>
          <a:p>
            <a:r>
              <a:rPr lang="zh-CN" altLang="en-US" dirty="0">
                <a:effectLst/>
                <a:latin typeface="Helvetica" pitchFamily="2" charset="0"/>
              </a:rPr>
              <a:t>微服务特征</a:t>
            </a:r>
            <a:endParaRPr lang="zh-CN" altLang="en-US" dirty="0"/>
          </a:p>
        </p:txBody>
      </p:sp>
      <p:sp>
        <p:nvSpPr>
          <p:cNvPr id="4" name="内容占位符 3">
            <a:extLst>
              <a:ext uri="{FF2B5EF4-FFF2-40B4-BE49-F238E27FC236}">
                <a16:creationId xmlns:a16="http://schemas.microsoft.com/office/drawing/2014/main" id="{1DC18E38-E354-73C6-F09E-75364DCC0622}"/>
              </a:ext>
            </a:extLst>
          </p:cNvPr>
          <p:cNvSpPr>
            <a:spLocks noGrp="1"/>
          </p:cNvSpPr>
          <p:nvPr>
            <p:ph sz="half" idx="1"/>
          </p:nvPr>
        </p:nvSpPr>
        <p:spPr/>
        <p:txBody>
          <a:bodyPr/>
          <a:lstStyle/>
          <a:p>
            <a:endParaRPr lang="zh-CN" altLang="en-US" dirty="0"/>
          </a:p>
        </p:txBody>
      </p:sp>
    </p:spTree>
    <p:extLst>
      <p:ext uri="{BB962C8B-B14F-4D97-AF65-F5344CB8AC3E}">
        <p14:creationId xmlns:p14="http://schemas.microsoft.com/office/powerpoint/2010/main" val="3609425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AD789-D3E0-A704-BC97-CB50B897A78A}"/>
              </a:ext>
            </a:extLst>
          </p:cNvPr>
          <p:cNvSpPr>
            <a:spLocks noGrp="1"/>
          </p:cNvSpPr>
          <p:nvPr>
            <p:ph type="title"/>
          </p:nvPr>
        </p:nvSpPr>
        <p:spPr/>
        <p:txBody>
          <a:bodyPr/>
          <a:lstStyle/>
          <a:p>
            <a:r>
              <a:rPr lang="zh-CN" altLang="en-US" dirty="0">
                <a:effectLst/>
                <a:latin typeface="Helvetica" pitchFamily="2" charset="0"/>
              </a:rPr>
              <a:t>如何界定微服务</a:t>
            </a:r>
            <a:endParaRPr kumimoji="1" lang="zh-CN" altLang="en-US" dirty="0"/>
          </a:p>
        </p:txBody>
      </p:sp>
      <p:sp>
        <p:nvSpPr>
          <p:cNvPr id="3" name="内容占位符 2">
            <a:extLst>
              <a:ext uri="{FF2B5EF4-FFF2-40B4-BE49-F238E27FC236}">
                <a16:creationId xmlns:a16="http://schemas.microsoft.com/office/drawing/2014/main" id="{1AD904BE-48E2-A6C6-3706-7032460AB2DC}"/>
              </a:ext>
            </a:extLst>
          </p:cNvPr>
          <p:cNvSpPr>
            <a:spLocks noGrp="1"/>
          </p:cNvSpPr>
          <p:nvPr>
            <p:ph sz="half" idx="1"/>
          </p:nvPr>
        </p:nvSpPr>
        <p:spPr/>
        <p:txBody>
          <a:bodyPr/>
          <a:lstStyle/>
          <a:p>
            <a:r>
              <a:rPr lang="zh-CN" altLang="en-US" dirty="0">
                <a:effectLst/>
                <a:latin typeface="Helvetica" pitchFamily="2" charset="0"/>
              </a:rPr>
              <a:t>多小算小：代码行数？重写时间？跟语言、技能相关，都不合适</a:t>
            </a:r>
          </a:p>
          <a:p>
            <a:r>
              <a:rPr lang="zh-CN" altLang="en-US" dirty="0">
                <a:effectLst/>
                <a:latin typeface="Helvetica" pitchFamily="2" charset="0"/>
              </a:rPr>
              <a:t>亚马逊认为：由</a:t>
            </a:r>
            <a:r>
              <a:rPr lang="en-US" altLang="zh-CN" dirty="0">
                <a:effectLst/>
                <a:latin typeface="Helvetica" pitchFamily="2" charset="0"/>
              </a:rPr>
              <a:t>2-</a:t>
            </a:r>
            <a:r>
              <a:rPr lang="en" altLang="zh-CN" dirty="0">
                <a:effectLst/>
                <a:latin typeface="Helvetica" pitchFamily="2" charset="0"/>
              </a:rPr>
              <a:t>Pizza</a:t>
            </a:r>
            <a:r>
              <a:rPr lang="zh-CN" altLang="en-US" dirty="0">
                <a:effectLst/>
                <a:latin typeface="Helvetica" pitchFamily="2" charset="0"/>
              </a:rPr>
              <a:t>团队端到端负责</a:t>
            </a:r>
            <a:r>
              <a:rPr lang="en-US" altLang="zh-CN" dirty="0">
                <a:effectLst/>
                <a:latin typeface="Helvetica" pitchFamily="2" charset="0"/>
              </a:rPr>
              <a:t>1</a:t>
            </a:r>
            <a:r>
              <a:rPr lang="zh-CN" altLang="en-US" dirty="0">
                <a:effectLst/>
                <a:latin typeface="Helvetica" pitchFamily="2" charset="0"/>
              </a:rPr>
              <a:t>个或</a:t>
            </a:r>
            <a:r>
              <a:rPr lang="en-US" altLang="zh-CN" dirty="0">
                <a:effectLst/>
                <a:latin typeface="Helvetica" pitchFamily="2" charset="0"/>
              </a:rPr>
              <a:t>1</a:t>
            </a:r>
            <a:r>
              <a:rPr lang="zh-CN" altLang="en-US" dirty="0">
                <a:effectLst/>
                <a:latin typeface="Helvetica" pitchFamily="2" charset="0"/>
              </a:rPr>
              <a:t>组服务，大小是合适的</a:t>
            </a:r>
          </a:p>
          <a:p>
            <a:endParaRPr kumimoji="1" lang="en-US" altLang="zh-CN" dirty="0"/>
          </a:p>
          <a:p>
            <a:endParaRPr kumimoji="1" lang="en-US" altLang="zh-CN" dirty="0"/>
          </a:p>
          <a:p>
            <a:r>
              <a:rPr lang="zh-CN" altLang="en-US" dirty="0">
                <a:effectLst/>
                <a:latin typeface="Helvetica" pitchFamily="2" charset="0"/>
              </a:rPr>
              <a:t>区别于传统单体应用，后者各个模块、组件或动态库是集成在一个大进程中运行的</a:t>
            </a:r>
          </a:p>
          <a:p>
            <a:endParaRPr kumimoji="1" lang="zh-CN" altLang="en-US" dirty="0"/>
          </a:p>
        </p:txBody>
      </p:sp>
      <p:sp>
        <p:nvSpPr>
          <p:cNvPr id="4" name="内容占位符 3">
            <a:extLst>
              <a:ext uri="{FF2B5EF4-FFF2-40B4-BE49-F238E27FC236}">
                <a16:creationId xmlns:a16="http://schemas.microsoft.com/office/drawing/2014/main" id="{E89BAFB6-DADE-2252-E02E-14C24E320A9D}"/>
              </a:ext>
            </a:extLst>
          </p:cNvPr>
          <p:cNvSpPr>
            <a:spLocks noGrp="1"/>
          </p:cNvSpPr>
          <p:nvPr>
            <p:ph sz="half" idx="10"/>
          </p:nvPr>
        </p:nvSpPr>
        <p:spPr/>
        <p:txBody>
          <a:bodyPr/>
          <a:lstStyle/>
          <a:p>
            <a:r>
              <a:rPr lang="zh-CN" altLang="en-US" dirty="0">
                <a:effectLst/>
                <a:latin typeface="Helvetica" pitchFamily="2" charset="0"/>
              </a:rPr>
              <a:t>区别于传统</a:t>
            </a:r>
            <a:r>
              <a:rPr lang="en" altLang="zh-CN" dirty="0">
                <a:effectLst/>
                <a:latin typeface="Helvetica" pitchFamily="2" charset="0"/>
              </a:rPr>
              <a:t>SOA</a:t>
            </a:r>
            <a:r>
              <a:rPr lang="zh-CN" altLang="en-US" dirty="0">
                <a:effectLst/>
                <a:latin typeface="Helvetica" pitchFamily="2" charset="0"/>
              </a:rPr>
              <a:t>架构，</a:t>
            </a:r>
            <a:r>
              <a:rPr lang="en" altLang="zh-CN" dirty="0">
                <a:effectLst/>
                <a:latin typeface="Helvetica" pitchFamily="2" charset="0"/>
              </a:rPr>
              <a:t>SOA</a:t>
            </a:r>
            <a:r>
              <a:rPr lang="zh-CN" altLang="en-US" dirty="0">
                <a:effectLst/>
                <a:latin typeface="Helvetica" pitchFamily="2" charset="0"/>
              </a:rPr>
              <a:t>诞生</a:t>
            </a:r>
            <a:r>
              <a:rPr lang="en-US" altLang="zh-CN" dirty="0">
                <a:effectLst/>
                <a:latin typeface="Helvetica" pitchFamily="2" charset="0"/>
              </a:rPr>
              <a:t>2000</a:t>
            </a:r>
            <a:r>
              <a:rPr lang="zh-CN" altLang="en-US" dirty="0">
                <a:effectLst/>
                <a:latin typeface="Helvetica" pitchFamily="2" charset="0"/>
              </a:rPr>
              <a:t>年，解决分布式应用集成问题，粒度粗，基于重型总线</a:t>
            </a:r>
            <a:r>
              <a:rPr lang="en" altLang="zh-CN" dirty="0">
                <a:effectLst/>
                <a:latin typeface="Helvetica" pitchFamily="2" charset="0"/>
              </a:rPr>
              <a:t>ESB</a:t>
            </a:r>
            <a:r>
              <a:rPr lang="zh-CN" altLang="en" dirty="0">
                <a:effectLst/>
                <a:latin typeface="Helvetica" pitchFamily="2" charset="0"/>
              </a:rPr>
              <a:t>、</a:t>
            </a:r>
            <a:r>
              <a:rPr lang="en" altLang="zh-CN" dirty="0">
                <a:effectLst/>
                <a:latin typeface="Helvetica" pitchFamily="2" charset="0"/>
              </a:rPr>
              <a:t>Centralized Governance</a:t>
            </a:r>
            <a:r>
              <a:rPr lang="zh-CN" altLang="en-US" dirty="0">
                <a:effectLst/>
                <a:latin typeface="Helvetica" pitchFamily="2" charset="0"/>
              </a:rPr>
              <a:t>集中管控的架构</a:t>
            </a:r>
          </a:p>
          <a:p>
            <a:endParaRPr kumimoji="1" lang="en-US" altLang="zh-CN" dirty="0"/>
          </a:p>
          <a:p>
            <a:r>
              <a:rPr lang="zh-CN" altLang="en-US" dirty="0">
                <a:effectLst/>
                <a:latin typeface="Helvetica" pitchFamily="2" charset="0"/>
              </a:rPr>
              <a:t>每个微服务可独立编译（无二进制接口依赖），独立部署（无部著顺序依赖），独立运行（无启动顺序依赖）⋯</a:t>
            </a:r>
          </a:p>
          <a:p>
            <a:endParaRPr kumimoji="1" lang="en-US" altLang="zh-CN" dirty="0"/>
          </a:p>
          <a:p>
            <a:endParaRPr kumimoji="1" lang="zh-CN" altLang="en-US" dirty="0"/>
          </a:p>
        </p:txBody>
      </p:sp>
    </p:spTree>
    <p:extLst>
      <p:ext uri="{BB962C8B-B14F-4D97-AF65-F5344CB8AC3E}">
        <p14:creationId xmlns:p14="http://schemas.microsoft.com/office/powerpoint/2010/main" val="367858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07928C4-078A-3CC5-2CBB-437FCDA4885F}"/>
              </a:ext>
            </a:extLst>
          </p:cNvPr>
          <p:cNvSpPr>
            <a:spLocks noGrp="1"/>
          </p:cNvSpPr>
          <p:nvPr>
            <p:ph type="title"/>
          </p:nvPr>
        </p:nvSpPr>
        <p:spPr/>
        <p:txBody>
          <a:bodyPr/>
          <a:lstStyle/>
          <a:p>
            <a:r>
              <a:rPr lang="zh-CN" altLang="en-US" dirty="0">
                <a:effectLst/>
                <a:latin typeface="Helvetica" pitchFamily="2" charset="0"/>
              </a:rPr>
              <a:t>技术驱动的微服务化</a:t>
            </a:r>
            <a:endParaRPr lang="zh-CN" altLang="en-US" dirty="0"/>
          </a:p>
        </p:txBody>
      </p:sp>
      <p:sp>
        <p:nvSpPr>
          <p:cNvPr id="6" name="内容占位符 5">
            <a:extLst>
              <a:ext uri="{FF2B5EF4-FFF2-40B4-BE49-F238E27FC236}">
                <a16:creationId xmlns:a16="http://schemas.microsoft.com/office/drawing/2014/main" id="{FB732088-A2DD-B4B9-2061-3A5E917AC2F2}"/>
              </a:ext>
            </a:extLst>
          </p:cNvPr>
          <p:cNvSpPr>
            <a:spLocks noGrp="1"/>
          </p:cNvSpPr>
          <p:nvPr>
            <p:ph sz="half" idx="1"/>
          </p:nvPr>
        </p:nvSpPr>
        <p:spPr/>
        <p:txBody>
          <a:bodyPr/>
          <a:lstStyle/>
          <a:p>
            <a:r>
              <a:rPr lang="zh-CN" altLang="en-US" dirty="0">
                <a:effectLst/>
                <a:latin typeface="Helvetica" pitchFamily="2" charset="0"/>
              </a:rPr>
              <a:t>微服务化带来的核心价值是能提高团队研发效能、兼容采纳新技术和缩短业务上线周期。</a:t>
            </a:r>
          </a:p>
          <a:p>
            <a:endParaRPr lang="en-US" altLang="zh-CN" dirty="0"/>
          </a:p>
          <a:p>
            <a:pPr>
              <a:buFont typeface="Arial" panose="020B0604020202020204" pitchFamily="34" charset="0"/>
              <a:buChar char="•"/>
            </a:pPr>
            <a:r>
              <a:rPr lang="zh-CN" altLang="en-US" dirty="0">
                <a:effectLst/>
                <a:latin typeface="Helvetica" pitchFamily="2" charset="0"/>
              </a:rPr>
              <a:t>紧耦合</a:t>
            </a:r>
          </a:p>
          <a:p>
            <a:pPr>
              <a:buFont typeface="Arial" panose="020B0604020202020204" pitchFamily="34" charset="0"/>
              <a:buChar char="•"/>
            </a:pPr>
            <a:r>
              <a:rPr lang="zh-CN" altLang="en-US" dirty="0">
                <a:effectLst/>
                <a:latin typeface="Helvetica" pitchFamily="2" charset="0"/>
              </a:rPr>
              <a:t>﻿系统复杂、错综交互，动一发而牵全身</a:t>
            </a:r>
          </a:p>
          <a:p>
            <a:pPr>
              <a:buFont typeface="Arial" panose="020B0604020202020204" pitchFamily="34" charset="0"/>
              <a:buChar char="•"/>
            </a:pPr>
            <a:r>
              <a:rPr lang="zh-CN" altLang="en-US" dirty="0">
                <a:effectLst/>
                <a:latin typeface="Helvetica" pitchFamily="2" charset="0"/>
              </a:rPr>
              <a:t>﻿重复制造各种轮子：</a:t>
            </a:r>
            <a:r>
              <a:rPr lang="en" altLang="zh-CN" dirty="0">
                <a:effectLst/>
                <a:latin typeface="Helvetica" pitchFamily="2" charset="0"/>
              </a:rPr>
              <a:t>OS</a:t>
            </a:r>
            <a:r>
              <a:rPr lang="zh-CN" altLang="en" dirty="0">
                <a:effectLst/>
                <a:latin typeface="Helvetica" pitchFamily="2" charset="0"/>
              </a:rPr>
              <a:t>、</a:t>
            </a:r>
            <a:r>
              <a:rPr lang="en" altLang="zh-CN" dirty="0">
                <a:effectLst/>
                <a:latin typeface="Helvetica" pitchFamily="2" charset="0"/>
              </a:rPr>
              <a:t>DB</a:t>
            </a:r>
            <a:r>
              <a:rPr lang="zh-CN" altLang="en" dirty="0">
                <a:effectLst/>
                <a:latin typeface="Helvetica" pitchFamily="2" charset="0"/>
              </a:rPr>
              <a:t>、</a:t>
            </a:r>
            <a:br>
              <a:rPr lang="zh-CN" altLang="en" dirty="0">
                <a:effectLst/>
                <a:latin typeface="Helvetica" pitchFamily="2" charset="0"/>
              </a:rPr>
            </a:br>
            <a:r>
              <a:rPr lang="en" altLang="zh-CN" dirty="0">
                <a:effectLst/>
                <a:latin typeface="Helvetica" pitchFamily="2" charset="0"/>
              </a:rPr>
              <a:t>Middleware</a:t>
            </a:r>
          </a:p>
          <a:p>
            <a:pPr>
              <a:buFont typeface="Arial" panose="020B0604020202020204" pitchFamily="34" charset="0"/>
              <a:buChar char="•"/>
            </a:pPr>
            <a:r>
              <a:rPr lang="en" altLang="zh-CN" dirty="0">
                <a:effectLst/>
                <a:latin typeface="Helvetica" pitchFamily="2" charset="0"/>
              </a:rPr>
              <a:t>﻿﻿</a:t>
            </a:r>
            <a:r>
              <a:rPr lang="zh-CN" altLang="en-US" dirty="0">
                <a:effectLst/>
                <a:latin typeface="Helvetica" pitchFamily="2" charset="0"/>
              </a:rPr>
              <a:t>完全封闭的架构</a:t>
            </a:r>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8" name="内容占位符 7">
            <a:extLst>
              <a:ext uri="{FF2B5EF4-FFF2-40B4-BE49-F238E27FC236}">
                <a16:creationId xmlns:a16="http://schemas.microsoft.com/office/drawing/2014/main" id="{1A58429F-E03C-9CCB-8409-873DEDD7806A}"/>
              </a:ext>
            </a:extLst>
          </p:cNvPr>
          <p:cNvSpPr>
            <a:spLocks noGrp="1"/>
          </p:cNvSpPr>
          <p:nvPr>
            <p:ph sz="half" idx="10"/>
          </p:nvPr>
        </p:nvSpPr>
        <p:spPr/>
        <p:txBody>
          <a:bodyPr/>
          <a:lstStyle/>
          <a:p>
            <a:pPr>
              <a:buFont typeface="Arial" panose="020B0604020202020204" pitchFamily="34" charset="0"/>
              <a:buChar char="•"/>
            </a:pPr>
            <a:r>
              <a:rPr lang="zh-CN" altLang="en-US" dirty="0">
                <a:effectLst/>
                <a:latin typeface="Helvetica" pitchFamily="2" charset="0"/>
              </a:rPr>
              <a:t>松耦合</a:t>
            </a:r>
          </a:p>
          <a:p>
            <a:pPr>
              <a:buFont typeface="Arial" panose="020B0604020202020204" pitchFamily="34" charset="0"/>
              <a:buChar char="•"/>
            </a:pPr>
            <a:r>
              <a:rPr lang="zh-CN" altLang="en-US" dirty="0">
                <a:effectLst/>
                <a:latin typeface="Helvetica" pitchFamily="2" charset="0"/>
              </a:rPr>
              <a:t>﻿﻿在大型、超大型企业中仍然流行</a:t>
            </a:r>
          </a:p>
          <a:p>
            <a:pPr>
              <a:buFont typeface="Arial" panose="020B0604020202020204" pitchFamily="34" charset="0"/>
              <a:buChar char="•"/>
            </a:pPr>
            <a:r>
              <a:rPr lang="zh-CN" altLang="en-US" dirty="0">
                <a:effectLst/>
                <a:latin typeface="Helvetica" pitchFamily="2" charset="0"/>
              </a:rPr>
              <a:t>﻿﻿通常通过</a:t>
            </a:r>
            <a:r>
              <a:rPr lang="en" altLang="zh-CN" dirty="0">
                <a:effectLst/>
                <a:latin typeface="Helvetica" pitchFamily="2" charset="0"/>
              </a:rPr>
              <a:t>ESB</a:t>
            </a:r>
            <a:r>
              <a:rPr lang="zh-CN" altLang="en-US" dirty="0">
                <a:effectLst/>
                <a:latin typeface="Helvetica" pitchFamily="2" charset="0"/>
              </a:rPr>
              <a:t>进行系统集成</a:t>
            </a:r>
          </a:p>
          <a:p>
            <a:pPr>
              <a:buFont typeface="Arial" panose="020B0604020202020204" pitchFamily="34" charset="0"/>
              <a:buChar char="•"/>
            </a:pPr>
            <a:r>
              <a:rPr lang="zh-CN" altLang="en-US" dirty="0">
                <a:effectLst/>
                <a:latin typeface="Helvetica" pitchFamily="2" charset="0"/>
              </a:rPr>
              <a:t>﻿﻿大团队：</a:t>
            </a:r>
            <a:r>
              <a:rPr lang="en-US" altLang="zh-CN" dirty="0">
                <a:effectLst/>
                <a:latin typeface="Helvetica" pitchFamily="2" charset="0"/>
              </a:rPr>
              <a:t>100~200</a:t>
            </a:r>
            <a:r>
              <a:rPr lang="zh-CN" altLang="en-US" dirty="0">
                <a:effectLst/>
                <a:latin typeface="Helvetica" pitchFamily="2" charset="0"/>
              </a:rPr>
              <a:t>人</a:t>
            </a:r>
          </a:p>
          <a:p>
            <a:pPr>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TTM:1</a:t>
            </a:r>
            <a:r>
              <a:rPr lang="zh-CN" altLang="en-US" dirty="0">
                <a:effectLst/>
                <a:latin typeface="Helvetica" pitchFamily="2" charset="0"/>
              </a:rPr>
              <a:t>年、半年、月</a:t>
            </a:r>
          </a:p>
          <a:p>
            <a:pPr>
              <a:buFont typeface="Arial" panose="020B0604020202020204" pitchFamily="34" charset="0"/>
              <a:buChar char="•"/>
            </a:pPr>
            <a:r>
              <a:rPr lang="zh-CN" altLang="en-US" dirty="0">
                <a:effectLst/>
                <a:latin typeface="Helvetica" pitchFamily="2" charset="0"/>
              </a:rPr>
              <a:t>﻿集中式、计划内停机扩容</a:t>
            </a:r>
          </a:p>
          <a:p>
            <a:endParaRPr lang="zh-CN" altLang="en-US" dirty="0"/>
          </a:p>
        </p:txBody>
      </p:sp>
      <p:pic>
        <p:nvPicPr>
          <p:cNvPr id="7" name="图片 6">
            <a:extLst>
              <a:ext uri="{FF2B5EF4-FFF2-40B4-BE49-F238E27FC236}">
                <a16:creationId xmlns:a16="http://schemas.microsoft.com/office/drawing/2014/main" id="{3064D100-5231-E420-FE41-4CA743C82666}"/>
              </a:ext>
            </a:extLst>
          </p:cNvPr>
          <p:cNvPicPr>
            <a:picLocks noChangeAspect="1"/>
          </p:cNvPicPr>
          <p:nvPr/>
        </p:nvPicPr>
        <p:blipFill>
          <a:blip r:embed="rId2"/>
          <a:stretch>
            <a:fillRect/>
          </a:stretch>
        </p:blipFill>
        <p:spPr>
          <a:xfrm>
            <a:off x="2219171" y="3703472"/>
            <a:ext cx="7772400" cy="2111128"/>
          </a:xfrm>
          <a:prstGeom prst="rect">
            <a:avLst/>
          </a:prstGeom>
        </p:spPr>
      </p:pic>
    </p:spTree>
    <p:extLst>
      <p:ext uri="{BB962C8B-B14F-4D97-AF65-F5344CB8AC3E}">
        <p14:creationId xmlns:p14="http://schemas.microsoft.com/office/powerpoint/2010/main" val="2743189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6C5C8539-3FB8-42A0-1DF3-CB709660EABE}"/>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E12AA58C-EB78-14A1-0665-2F1CD0275018}"/>
              </a:ext>
            </a:extLst>
          </p:cNvPr>
          <p:cNvSpPr>
            <a:spLocks noGrp="1"/>
          </p:cNvSpPr>
          <p:nvPr>
            <p:ph sz="half" idx="1"/>
          </p:nvPr>
        </p:nvSpPr>
        <p:spPr/>
        <p:txBody>
          <a:bodyPr/>
          <a:lstStyle/>
          <a:p>
            <a:pPr>
              <a:buFont typeface="Arial" panose="020B0604020202020204" pitchFamily="34" charset="0"/>
              <a:buChar char="•"/>
            </a:pPr>
            <a:r>
              <a:rPr lang="zh-CN" altLang="en-US" dirty="0">
                <a:effectLst/>
                <a:latin typeface="Helvetica" pitchFamily="2" charset="0"/>
              </a:rPr>
              <a:t>解耦</a:t>
            </a:r>
          </a:p>
          <a:p>
            <a:pPr>
              <a:buFont typeface="Arial" panose="020B0604020202020204" pitchFamily="34" charset="0"/>
              <a:buChar char="•"/>
            </a:pPr>
            <a:r>
              <a:rPr lang="zh-CN" altLang="en-US" dirty="0">
                <a:effectLst/>
                <a:latin typeface="Helvetica" pitchFamily="2" charset="0"/>
              </a:rPr>
              <a:t>﻿互联网公司、中小企业、初创公司</a:t>
            </a:r>
          </a:p>
          <a:p>
            <a:pPr>
              <a:buFont typeface="Arial" panose="020B0604020202020204" pitchFamily="34" charset="0"/>
              <a:buChar char="•"/>
            </a:pPr>
            <a:r>
              <a:rPr lang="zh-CN" altLang="en-US" dirty="0">
                <a:effectLst/>
                <a:latin typeface="Helvetica" pitchFamily="2" charset="0"/>
              </a:rPr>
              <a:t>﻿﻿小团队：</a:t>
            </a:r>
            <a:r>
              <a:rPr lang="en-US" altLang="zh-CN" dirty="0">
                <a:effectLst/>
                <a:latin typeface="Helvetica" pitchFamily="2" charset="0"/>
              </a:rPr>
              <a:t>2 </a:t>
            </a:r>
            <a:r>
              <a:rPr lang="en" altLang="zh-CN" dirty="0">
                <a:effectLst/>
                <a:latin typeface="Helvetica" pitchFamily="2" charset="0"/>
              </a:rPr>
              <a:t>Pizza Team</a:t>
            </a:r>
          </a:p>
          <a:p>
            <a:pPr>
              <a:buFont typeface="Arial" panose="020B0604020202020204" pitchFamily="34" charset="0"/>
              <a:buChar char="•"/>
            </a:pPr>
            <a:r>
              <a:rPr lang="en" altLang="zh-CN" dirty="0">
                <a:effectLst/>
                <a:latin typeface="Helvetica" pitchFamily="2" charset="0"/>
              </a:rPr>
              <a:t>﻿﻿TTM</a:t>
            </a:r>
            <a:r>
              <a:rPr lang="zh-CN" altLang="en" dirty="0">
                <a:effectLst/>
                <a:latin typeface="Helvetica" pitchFamily="2" charset="0"/>
              </a:rPr>
              <a:t>：</a:t>
            </a:r>
            <a:r>
              <a:rPr lang="zh-CN" altLang="en-US" dirty="0">
                <a:effectLst/>
                <a:latin typeface="Helvetica" pitchFamily="2" charset="0"/>
              </a:rPr>
              <a:t>按天、周进行升级发布</a:t>
            </a:r>
          </a:p>
          <a:p>
            <a:pPr>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DevOps: Cl, CD</a:t>
            </a:r>
            <a:r>
              <a:rPr lang="zh-CN" altLang="en" dirty="0">
                <a:effectLst/>
                <a:latin typeface="Helvetica" pitchFamily="2" charset="0"/>
              </a:rPr>
              <a:t>， </a:t>
            </a:r>
            <a:r>
              <a:rPr lang="zh-CN" altLang="en-US" dirty="0">
                <a:effectLst/>
                <a:latin typeface="Helvetica" pitchFamily="2" charset="0"/>
              </a:rPr>
              <a:t>全自动化</a:t>
            </a:r>
          </a:p>
          <a:p>
            <a:pPr>
              <a:buFont typeface="Arial" panose="020B0604020202020204" pitchFamily="34" charset="0"/>
              <a:buChar char="•"/>
            </a:pPr>
            <a:r>
              <a:rPr lang="zh-CN" altLang="en-US" dirty="0">
                <a:effectLst/>
                <a:latin typeface="Helvetica" pitchFamily="2" charset="0"/>
              </a:rPr>
              <a:t>﻿﻿可扩展性：自动弹性伸缩</a:t>
            </a:r>
          </a:p>
          <a:p>
            <a:pPr>
              <a:buFont typeface="Arial" panose="020B0604020202020204" pitchFamily="34" charset="0"/>
              <a:buChar char="•"/>
            </a:pPr>
            <a:r>
              <a:rPr lang="zh-CN" altLang="en-US" dirty="0">
                <a:effectLst/>
                <a:latin typeface="Helvetica" pitchFamily="2" charset="0"/>
              </a:rPr>
              <a:t>﻿高可用：升级、扩容不中断业务</a:t>
            </a:r>
          </a:p>
          <a:p>
            <a:endParaRPr lang="zh-CN" altLang="en-US" dirty="0"/>
          </a:p>
        </p:txBody>
      </p:sp>
      <p:sp>
        <p:nvSpPr>
          <p:cNvPr id="8" name="内容占位符 7">
            <a:extLst>
              <a:ext uri="{FF2B5EF4-FFF2-40B4-BE49-F238E27FC236}">
                <a16:creationId xmlns:a16="http://schemas.microsoft.com/office/drawing/2014/main" id="{C503F28A-EAEF-85B3-B5BC-3B3DB70D2C15}"/>
              </a:ext>
            </a:extLst>
          </p:cNvPr>
          <p:cNvSpPr>
            <a:spLocks noGrp="1"/>
          </p:cNvSpPr>
          <p:nvPr>
            <p:ph sz="half" idx="10"/>
          </p:nvPr>
        </p:nvSpPr>
        <p:spPr/>
        <p:txBody>
          <a:bodyPr/>
          <a:lstStyle/>
          <a:p>
            <a:endParaRPr lang="zh-CN" altLang="en-US"/>
          </a:p>
        </p:txBody>
      </p:sp>
    </p:spTree>
    <p:extLst>
      <p:ext uri="{BB962C8B-B14F-4D97-AF65-F5344CB8AC3E}">
        <p14:creationId xmlns:p14="http://schemas.microsoft.com/office/powerpoint/2010/main" val="423308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AF8301-5BCA-4783-1C41-7B96B0CDF4E1}"/>
              </a:ext>
            </a:extLst>
          </p:cNvPr>
          <p:cNvSpPr>
            <a:spLocks noGrp="1"/>
          </p:cNvSpPr>
          <p:nvPr>
            <p:ph type="title"/>
          </p:nvPr>
        </p:nvSpPr>
        <p:spPr/>
        <p:txBody>
          <a:bodyPr/>
          <a:lstStyle/>
          <a:p>
            <a:r>
              <a:rPr lang="zh-CN" altLang="en-US" dirty="0">
                <a:effectLst/>
                <a:latin typeface="Helvetica" pitchFamily="2" charset="0"/>
              </a:rPr>
              <a:t>微服务应用架构设计原则</a:t>
            </a:r>
            <a:endParaRPr lang="zh-CN" altLang="en-US" dirty="0"/>
          </a:p>
        </p:txBody>
      </p:sp>
      <p:sp>
        <p:nvSpPr>
          <p:cNvPr id="6" name="内容占位符 5">
            <a:extLst>
              <a:ext uri="{FF2B5EF4-FFF2-40B4-BE49-F238E27FC236}">
                <a16:creationId xmlns:a16="http://schemas.microsoft.com/office/drawing/2014/main" id="{02E69E34-7705-DC4A-DBFE-C051AB42D1AF}"/>
              </a:ext>
            </a:extLst>
          </p:cNvPr>
          <p:cNvSpPr>
            <a:spLocks noGrp="1"/>
          </p:cNvSpPr>
          <p:nvPr>
            <p:ph sz="half" idx="1"/>
          </p:nvPr>
        </p:nvSpPr>
        <p:spPr/>
        <p:txBody>
          <a:bodyPr/>
          <a:lstStyle/>
          <a:p>
            <a:r>
              <a:rPr lang="zh-CN" altLang="en-US" dirty="0">
                <a:effectLst/>
                <a:latin typeface="Helvetica" pitchFamily="2" charset="0"/>
              </a:rPr>
              <a:t>原则</a:t>
            </a:r>
            <a:r>
              <a:rPr lang="en-US" altLang="zh-CN" dirty="0">
                <a:effectLst/>
                <a:latin typeface="Helvetica" pitchFamily="2" charset="0"/>
              </a:rPr>
              <a:t>1</a:t>
            </a:r>
            <a:r>
              <a:rPr lang="zh-CN" altLang="en-US" dirty="0">
                <a:effectLst/>
                <a:latin typeface="Helvetica" pitchFamily="2" charset="0"/>
              </a:rPr>
              <a:t>：状态外置</a:t>
            </a:r>
          </a:p>
          <a:p>
            <a:r>
              <a:rPr lang="zh-CN" altLang="en-US" dirty="0">
                <a:effectLst/>
                <a:latin typeface="Helvetica" pitchFamily="2" charset="0"/>
              </a:rPr>
              <a:t>将应用的状态数据（如业务数据、会话数据、配置数据等）转移到分布式中间件或分布式存储进行保存</a:t>
            </a:r>
          </a:p>
          <a:p>
            <a:endParaRPr lang="en-US" altLang="zh-CN" dirty="0"/>
          </a:p>
          <a:p>
            <a:r>
              <a:rPr lang="zh-CN" altLang="en-US" dirty="0">
                <a:effectLst/>
                <a:latin typeface="Helvetica" pitchFamily="2" charset="0"/>
              </a:rPr>
              <a:t>原则</a:t>
            </a:r>
            <a:r>
              <a:rPr lang="en-US" altLang="zh-CN" dirty="0">
                <a:effectLst/>
                <a:latin typeface="Helvetica" pitchFamily="2" charset="0"/>
              </a:rPr>
              <a:t>2</a:t>
            </a:r>
            <a:r>
              <a:rPr lang="zh-CN" altLang="en-US" dirty="0">
                <a:effectLst/>
                <a:latin typeface="Helvetica" pitchFamily="2" charset="0"/>
              </a:rPr>
              <a:t>：恪守契约</a:t>
            </a:r>
          </a:p>
          <a:p>
            <a:r>
              <a:rPr lang="zh-CN" altLang="en-US" dirty="0">
                <a:effectLst/>
                <a:latin typeface="Helvetica" pitchFamily="2" charset="0"/>
              </a:rPr>
              <a:t>微服务间以开放的、规范化的、合适颗粒度的</a:t>
            </a:r>
            <a:r>
              <a:rPr lang="en" altLang="zh-CN" dirty="0">
                <a:effectLst/>
                <a:latin typeface="Helvetica" pitchFamily="2" charset="0"/>
              </a:rPr>
              <a:t>API</a:t>
            </a:r>
            <a:r>
              <a:rPr lang="zh-CN" altLang="en-US" dirty="0">
                <a:effectLst/>
                <a:latin typeface="Helvetica" pitchFamily="2" charset="0"/>
              </a:rPr>
              <a:t>方式开放其数据与功能，保持</a:t>
            </a:r>
            <a:r>
              <a:rPr lang="en" altLang="zh-CN" dirty="0">
                <a:effectLst/>
                <a:latin typeface="Helvetica" pitchFamily="2" charset="0"/>
              </a:rPr>
              <a:t>AP</a:t>
            </a:r>
            <a:r>
              <a:rPr lang="zh-CN" altLang="en-US" dirty="0">
                <a:effectLst/>
                <a:latin typeface="Helvetica" pitchFamily="2" charset="0"/>
              </a:rPr>
              <a:t>契约不变，以免影响服务消费者</a:t>
            </a:r>
          </a:p>
          <a:p>
            <a:endParaRPr lang="en-US" altLang="zh-CN" dirty="0"/>
          </a:p>
          <a:p>
            <a:r>
              <a:rPr lang="zh-CN" altLang="en-US" dirty="0">
                <a:effectLst/>
                <a:latin typeface="Helvetica" pitchFamily="2" charset="0"/>
              </a:rPr>
              <a:t>原则</a:t>
            </a:r>
            <a:r>
              <a:rPr lang="en-US" altLang="zh-CN" dirty="0">
                <a:effectLst/>
                <a:latin typeface="Helvetica" pitchFamily="2" charset="0"/>
              </a:rPr>
              <a:t>3</a:t>
            </a:r>
            <a:r>
              <a:rPr lang="zh-CN" altLang="en-US" dirty="0">
                <a:effectLst/>
                <a:latin typeface="Helvetica" pitchFamily="2" charset="0"/>
              </a:rPr>
              <a:t>：高度自治</a:t>
            </a:r>
          </a:p>
          <a:p>
            <a:r>
              <a:rPr lang="zh-CN" altLang="en-US" dirty="0">
                <a:effectLst/>
                <a:latin typeface="Helvetica" pitchFamily="2" charset="0"/>
              </a:rPr>
              <a:t>微服务可由一个小规模团队独立开</a:t>
            </a:r>
          </a:p>
          <a:p>
            <a:r>
              <a:rPr lang="zh-CN" altLang="en-US" dirty="0">
                <a:effectLst/>
                <a:latin typeface="Helvetica" pitchFamily="2" charset="0"/>
              </a:rPr>
              <a:t>独立部署、独立发独立升级；实现服</a:t>
            </a:r>
          </a:p>
          <a:p>
            <a:endParaRPr lang="zh-CN" altLang="en-US" dirty="0"/>
          </a:p>
        </p:txBody>
      </p:sp>
      <p:pic>
        <p:nvPicPr>
          <p:cNvPr id="7" name="图片 6">
            <a:extLst>
              <a:ext uri="{FF2B5EF4-FFF2-40B4-BE49-F238E27FC236}">
                <a16:creationId xmlns:a16="http://schemas.microsoft.com/office/drawing/2014/main" id="{11431B2C-97A8-2114-E374-30D9848A23BB}"/>
              </a:ext>
            </a:extLst>
          </p:cNvPr>
          <p:cNvPicPr>
            <a:picLocks noChangeAspect="1"/>
          </p:cNvPicPr>
          <p:nvPr/>
        </p:nvPicPr>
        <p:blipFill>
          <a:blip r:embed="rId2"/>
          <a:stretch>
            <a:fillRect/>
          </a:stretch>
        </p:blipFill>
        <p:spPr>
          <a:xfrm>
            <a:off x="5851886" y="4073236"/>
            <a:ext cx="4025900" cy="2514600"/>
          </a:xfrm>
          <a:prstGeom prst="rect">
            <a:avLst/>
          </a:prstGeom>
        </p:spPr>
      </p:pic>
    </p:spTree>
    <p:extLst>
      <p:ext uri="{BB962C8B-B14F-4D97-AF65-F5344CB8AC3E}">
        <p14:creationId xmlns:p14="http://schemas.microsoft.com/office/powerpoint/2010/main" val="264322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427992-BFEE-252C-34A2-7A1BC3D82423}"/>
              </a:ext>
            </a:extLst>
          </p:cNvPr>
          <p:cNvSpPr>
            <a:spLocks noGrp="1"/>
          </p:cNvSpPr>
          <p:nvPr>
            <p:ph type="title"/>
          </p:nvPr>
        </p:nvSpPr>
        <p:spPr/>
        <p:txBody>
          <a:bodyPr/>
          <a:lstStyle/>
          <a:p>
            <a:r>
              <a:rPr lang="zh-CN" altLang="en-US" dirty="0">
                <a:effectLst/>
                <a:latin typeface="Helvetica" pitchFamily="2" charset="0"/>
              </a:rPr>
              <a:t>微服务应用架构设计原则</a:t>
            </a:r>
            <a:endParaRPr lang="zh-CN" altLang="en-US" dirty="0"/>
          </a:p>
        </p:txBody>
      </p:sp>
      <p:sp>
        <p:nvSpPr>
          <p:cNvPr id="6" name="内容占位符 5">
            <a:extLst>
              <a:ext uri="{FF2B5EF4-FFF2-40B4-BE49-F238E27FC236}">
                <a16:creationId xmlns:a16="http://schemas.microsoft.com/office/drawing/2014/main" id="{10292352-D40C-5354-76A5-979D5A703333}"/>
              </a:ext>
            </a:extLst>
          </p:cNvPr>
          <p:cNvSpPr>
            <a:spLocks noGrp="1"/>
          </p:cNvSpPr>
          <p:nvPr>
            <p:ph sz="half" idx="1"/>
          </p:nvPr>
        </p:nvSpPr>
        <p:spPr/>
        <p:txBody>
          <a:bodyPr/>
          <a:lstStyle/>
          <a:p>
            <a:r>
              <a:rPr lang="zh-CN" altLang="en-US" dirty="0">
                <a:effectLst/>
                <a:latin typeface="Helvetica" pitchFamily="2" charset="0"/>
              </a:rPr>
              <a:t>原则</a:t>
            </a:r>
            <a:r>
              <a:rPr lang="en-US" altLang="zh-CN" dirty="0">
                <a:effectLst/>
                <a:latin typeface="Helvetica" pitchFamily="2" charset="0"/>
              </a:rPr>
              <a:t>4</a:t>
            </a:r>
            <a:r>
              <a:rPr lang="zh-CN" altLang="en-US" dirty="0">
                <a:effectLst/>
                <a:latin typeface="Helvetica" pitchFamily="2" charset="0"/>
              </a:rPr>
              <a:t>：弹性伸缩</a:t>
            </a:r>
          </a:p>
          <a:p>
            <a:r>
              <a:rPr lang="zh-CN" altLang="en-US" dirty="0">
                <a:effectLst/>
                <a:latin typeface="Helvetica" pitchFamily="2" charset="0"/>
              </a:rPr>
              <a:t>每个微服务具鱼横向扩展能力，支持按需使用、自动弹性伸缩，支撑高性態、高吞吐量、高井发、高可用业务场景</a:t>
            </a:r>
          </a:p>
          <a:p>
            <a:endParaRPr lang="en-US" altLang="zh-CN" dirty="0"/>
          </a:p>
          <a:p>
            <a:r>
              <a:rPr lang="zh-CN" altLang="en-US" dirty="0">
                <a:effectLst/>
                <a:latin typeface="Helvetica" pitchFamily="2" charset="0"/>
              </a:rPr>
              <a:t>原则</a:t>
            </a:r>
            <a:r>
              <a:rPr lang="en-US" altLang="zh-CN" dirty="0">
                <a:effectLst/>
                <a:latin typeface="Helvetica" pitchFamily="2" charset="0"/>
              </a:rPr>
              <a:t>5</a:t>
            </a:r>
            <a:r>
              <a:rPr lang="zh-CN" altLang="en-US" dirty="0">
                <a:effectLst/>
                <a:latin typeface="Helvetica" pitchFamily="2" charset="0"/>
              </a:rPr>
              <a:t>：高内聚低耦合</a:t>
            </a:r>
          </a:p>
          <a:p>
            <a:r>
              <a:rPr lang="zh-CN" altLang="en-US" dirty="0">
                <a:effectLst/>
                <a:latin typeface="Helvetica" pitchFamily="2" charset="0"/>
              </a:rPr>
              <a:t>微服务内各功能模块之间紧密绑定、高效协同，对外履行单一职责；微服务之间通过</a:t>
            </a:r>
            <a:r>
              <a:rPr lang="en" altLang="zh-CN" dirty="0">
                <a:effectLst/>
                <a:latin typeface="Helvetica" pitchFamily="2" charset="0"/>
              </a:rPr>
              <a:t>AP</a:t>
            </a:r>
            <a:r>
              <a:rPr lang="zh-CN" altLang="en-US" dirty="0">
                <a:effectLst/>
                <a:latin typeface="Helvetica" pitchFamily="2" charset="0"/>
              </a:rPr>
              <a:t>契约进行松耦合交互</a:t>
            </a:r>
            <a:endParaRPr lang="en-US" altLang="zh-CN" dirty="0">
              <a:effectLst/>
              <a:latin typeface="Helvetica" pitchFamily="2" charset="0"/>
            </a:endParaRPr>
          </a:p>
          <a:p>
            <a:endParaRPr lang="en-US" altLang="zh-CN" dirty="0">
              <a:latin typeface="Helvetica" pitchFamily="2" charset="0"/>
            </a:endParaRPr>
          </a:p>
          <a:p>
            <a:r>
              <a:rPr lang="zh-CN" altLang="en-US" dirty="0">
                <a:effectLst/>
                <a:latin typeface="Helvetica" pitchFamily="2" charset="0"/>
              </a:rPr>
              <a:t>原则</a:t>
            </a:r>
            <a:r>
              <a:rPr lang="en-US" altLang="zh-CN" dirty="0">
                <a:effectLst/>
                <a:latin typeface="Helvetica" pitchFamily="2" charset="0"/>
              </a:rPr>
              <a:t>6</a:t>
            </a:r>
            <a:r>
              <a:rPr lang="zh-CN" altLang="en-US" dirty="0">
                <a:effectLst/>
                <a:latin typeface="Helvetica" pitchFamily="2" charset="0"/>
              </a:rPr>
              <a:t>：灰度发布</a:t>
            </a:r>
          </a:p>
          <a:p>
            <a:r>
              <a:rPr lang="zh-CN" altLang="en-US" dirty="0">
                <a:effectLst/>
                <a:latin typeface="Helvetica" pitchFamily="2" charset="0"/>
              </a:rPr>
              <a:t>基于功能特性和用户层面的多版本</a:t>
            </a:r>
          </a:p>
          <a:p>
            <a:endParaRPr lang="zh-CN" altLang="en-US" dirty="0"/>
          </a:p>
        </p:txBody>
      </p:sp>
      <p:pic>
        <p:nvPicPr>
          <p:cNvPr id="7" name="图片 6">
            <a:extLst>
              <a:ext uri="{FF2B5EF4-FFF2-40B4-BE49-F238E27FC236}">
                <a16:creationId xmlns:a16="http://schemas.microsoft.com/office/drawing/2014/main" id="{EB85012F-EEFB-01B0-8372-A6F15EDBAE1B}"/>
              </a:ext>
            </a:extLst>
          </p:cNvPr>
          <p:cNvPicPr>
            <a:picLocks noChangeAspect="1"/>
          </p:cNvPicPr>
          <p:nvPr/>
        </p:nvPicPr>
        <p:blipFill>
          <a:blip r:embed="rId2"/>
          <a:stretch>
            <a:fillRect/>
          </a:stretch>
        </p:blipFill>
        <p:spPr>
          <a:xfrm>
            <a:off x="7113803" y="3922211"/>
            <a:ext cx="3975100" cy="2413000"/>
          </a:xfrm>
          <a:prstGeom prst="rect">
            <a:avLst/>
          </a:prstGeom>
        </p:spPr>
      </p:pic>
    </p:spTree>
    <p:extLst>
      <p:ext uri="{BB962C8B-B14F-4D97-AF65-F5344CB8AC3E}">
        <p14:creationId xmlns:p14="http://schemas.microsoft.com/office/powerpoint/2010/main" val="426095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BF48D60-7D40-DB79-690E-EFC21214271E}"/>
              </a:ext>
            </a:extLst>
          </p:cNvPr>
          <p:cNvSpPr>
            <a:spLocks noGrp="1"/>
          </p:cNvSpPr>
          <p:nvPr>
            <p:ph type="title"/>
          </p:nvPr>
        </p:nvSpPr>
        <p:spPr/>
        <p:txBody>
          <a:bodyPr/>
          <a:lstStyle/>
          <a:p>
            <a:r>
              <a:rPr lang="zh-CN" altLang="en-US" dirty="0">
                <a:effectLst/>
                <a:latin typeface="Helvetica" pitchFamily="2" charset="0"/>
              </a:rPr>
              <a:t>微服务架构的优缺点</a:t>
            </a:r>
            <a:endParaRPr lang="zh-CN" altLang="en-US" dirty="0"/>
          </a:p>
        </p:txBody>
      </p:sp>
      <p:sp>
        <p:nvSpPr>
          <p:cNvPr id="6" name="内容占位符 5">
            <a:extLst>
              <a:ext uri="{FF2B5EF4-FFF2-40B4-BE49-F238E27FC236}">
                <a16:creationId xmlns:a16="http://schemas.microsoft.com/office/drawing/2014/main" id="{F1120D55-B251-51F4-5FCD-43B67E88BE5E}"/>
              </a:ext>
            </a:extLst>
          </p:cNvPr>
          <p:cNvSpPr>
            <a:spLocks noGrp="1"/>
          </p:cNvSpPr>
          <p:nvPr>
            <p:ph sz="half" idx="1"/>
          </p:nvPr>
        </p:nvSpPr>
        <p:spPr/>
        <p:txBody>
          <a:bodyPr/>
          <a:lstStyle/>
          <a:p>
            <a:r>
              <a:rPr lang="zh-CN" altLang="en-US" dirty="0">
                <a:effectLst/>
                <a:latin typeface="Helvetica" pitchFamily="2" charset="0"/>
              </a:rPr>
              <a:t>微服务在遵守契约的前提下可以独立设计、开发、部署和伸缩</a:t>
            </a:r>
          </a:p>
        </p:txBody>
      </p:sp>
      <p:pic>
        <p:nvPicPr>
          <p:cNvPr id="7" name="图片 6">
            <a:extLst>
              <a:ext uri="{FF2B5EF4-FFF2-40B4-BE49-F238E27FC236}">
                <a16:creationId xmlns:a16="http://schemas.microsoft.com/office/drawing/2014/main" id="{FDB3534A-112E-9351-46DB-CE47679FFDDC}"/>
              </a:ext>
            </a:extLst>
          </p:cNvPr>
          <p:cNvPicPr>
            <a:picLocks noChangeAspect="1"/>
          </p:cNvPicPr>
          <p:nvPr/>
        </p:nvPicPr>
        <p:blipFill>
          <a:blip r:embed="rId2"/>
          <a:stretch>
            <a:fillRect/>
          </a:stretch>
        </p:blipFill>
        <p:spPr>
          <a:xfrm>
            <a:off x="2212181" y="2394071"/>
            <a:ext cx="7772400" cy="3524586"/>
          </a:xfrm>
          <a:prstGeom prst="rect">
            <a:avLst/>
          </a:prstGeom>
        </p:spPr>
      </p:pic>
    </p:spTree>
    <p:extLst>
      <p:ext uri="{BB962C8B-B14F-4D97-AF65-F5344CB8AC3E}">
        <p14:creationId xmlns:p14="http://schemas.microsoft.com/office/powerpoint/2010/main" val="2464648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sp>
        <p:nvSpPr>
          <p:cNvPr id="2" name="内容占位符 1">
            <a:extLst>
              <a:ext uri="{FF2B5EF4-FFF2-40B4-BE49-F238E27FC236}">
                <a16:creationId xmlns:a16="http://schemas.microsoft.com/office/drawing/2014/main" id="{E24EEC5C-F060-B8EF-0B87-CDF9F6208DA8}"/>
              </a:ext>
            </a:extLst>
          </p:cNvPr>
          <p:cNvSpPr>
            <a:spLocks noGrp="1"/>
          </p:cNvSpPr>
          <p:nvPr>
            <p:ph sz="half" idx="1"/>
          </p:nvPr>
        </p:nvSpPr>
        <p:spPr/>
        <p:txBody>
          <a:bodyPr/>
          <a:lstStyle/>
          <a:p>
            <a:r>
              <a:rPr lang="zh-CN" altLang="en-US" sz="2400" dirty="0"/>
              <a:t>容器 </a:t>
            </a:r>
            <a:r>
              <a:rPr lang="en-US" altLang="zh-CN" sz="2400" dirty="0"/>
              <a:t>vs</a:t>
            </a:r>
            <a:r>
              <a:rPr lang="zh-CN" altLang="en-US" sz="2400" dirty="0"/>
              <a:t> 虚拟化之间是什么关系？底层用到的技术有哪些本质区别？</a:t>
            </a:r>
            <a:endParaRPr lang="en-US" altLang="zh-CN" sz="2400" dirty="0"/>
          </a:p>
          <a:p>
            <a:r>
              <a:rPr lang="zh-CN" altLang="en-US" sz="2400" dirty="0"/>
              <a:t>容器 跟 云经常混在一起谈，之间到底是什么概念包装什么概念？</a:t>
            </a:r>
          </a:p>
        </p:txBody>
      </p:sp>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2B0DB6D-D160-5463-8E18-D4344871826A}"/>
              </a:ext>
            </a:extLst>
          </p:cNvPr>
          <p:cNvSpPr>
            <a:spLocks noGrp="1"/>
          </p:cNvSpPr>
          <p:nvPr>
            <p:ph type="title"/>
          </p:nvPr>
        </p:nvSpPr>
        <p:spPr/>
        <p:txBody>
          <a:bodyPr/>
          <a:lstStyle/>
          <a:p>
            <a:r>
              <a:rPr lang="zh-CN" altLang="en-US" dirty="0">
                <a:effectLst/>
                <a:latin typeface="Helvetica" pitchFamily="2" charset="0"/>
              </a:rPr>
              <a:t>微服务治理</a:t>
            </a:r>
            <a:endParaRPr lang="zh-CN" altLang="en-US" dirty="0"/>
          </a:p>
        </p:txBody>
      </p:sp>
      <p:sp>
        <p:nvSpPr>
          <p:cNvPr id="6" name="内容占位符 5">
            <a:extLst>
              <a:ext uri="{FF2B5EF4-FFF2-40B4-BE49-F238E27FC236}">
                <a16:creationId xmlns:a16="http://schemas.microsoft.com/office/drawing/2014/main" id="{1C548EBE-A258-6391-FD8A-8F867F009D54}"/>
              </a:ext>
            </a:extLst>
          </p:cNvPr>
          <p:cNvSpPr>
            <a:spLocks noGrp="1"/>
          </p:cNvSpPr>
          <p:nvPr>
            <p:ph sz="half" idx="1"/>
          </p:nvPr>
        </p:nvSpPr>
        <p:spPr/>
        <p:txBody>
          <a:bodyPr/>
          <a:lstStyle/>
          <a:p>
            <a:endParaRPr lang="zh-CN" altLang="en-US"/>
          </a:p>
        </p:txBody>
      </p:sp>
      <p:pic>
        <p:nvPicPr>
          <p:cNvPr id="7" name="图片 6">
            <a:extLst>
              <a:ext uri="{FF2B5EF4-FFF2-40B4-BE49-F238E27FC236}">
                <a16:creationId xmlns:a16="http://schemas.microsoft.com/office/drawing/2014/main" id="{53D4E779-8B7A-8F84-6840-47B20F722DE5}"/>
              </a:ext>
            </a:extLst>
          </p:cNvPr>
          <p:cNvPicPr>
            <a:picLocks noChangeAspect="1"/>
          </p:cNvPicPr>
          <p:nvPr/>
        </p:nvPicPr>
        <p:blipFill>
          <a:blip r:embed="rId2"/>
          <a:stretch>
            <a:fillRect/>
          </a:stretch>
        </p:blipFill>
        <p:spPr>
          <a:xfrm>
            <a:off x="2212181" y="2946759"/>
            <a:ext cx="7772400" cy="2585463"/>
          </a:xfrm>
          <a:prstGeom prst="rect">
            <a:avLst/>
          </a:prstGeom>
        </p:spPr>
      </p:pic>
    </p:spTree>
    <p:extLst>
      <p:ext uri="{BB962C8B-B14F-4D97-AF65-F5344CB8AC3E}">
        <p14:creationId xmlns:p14="http://schemas.microsoft.com/office/powerpoint/2010/main" val="3825582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服务网格</a:t>
            </a:r>
            <a:endParaRPr lang="en-US" altLang="zh-CN" dirty="0"/>
          </a:p>
          <a:p>
            <a:r>
              <a:rPr lang="en" altLang="zh-CN" dirty="0">
                <a:effectLst/>
                <a:latin typeface="Helvetica" pitchFamily="2" charset="0"/>
              </a:rPr>
              <a:t>Service Mesh</a:t>
            </a:r>
            <a:endParaRPr lang="en-US" altLang="zh-CN" dirty="0"/>
          </a:p>
        </p:txBody>
      </p:sp>
    </p:spTree>
    <p:extLst>
      <p:ext uri="{BB962C8B-B14F-4D97-AF65-F5344CB8AC3E}">
        <p14:creationId xmlns:p14="http://schemas.microsoft.com/office/powerpoint/2010/main" val="4205737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E1EB56B-3D50-8DA5-1DA8-05F15304E528}"/>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99FF5FFE-54FE-BDA8-8D81-E65324606ABD}"/>
              </a:ext>
            </a:extLst>
          </p:cNvPr>
          <p:cNvSpPr>
            <a:spLocks noGrp="1"/>
          </p:cNvSpPr>
          <p:nvPr>
            <p:ph sz="half" idx="1"/>
          </p:nvPr>
        </p:nvSpPr>
        <p:spPr/>
        <p:txBody>
          <a:bodyPr/>
          <a:lstStyle/>
          <a:p>
            <a:r>
              <a:rPr lang="en-US" altLang="zh-CN" dirty="0"/>
              <a:t>•</a:t>
            </a:r>
            <a:r>
              <a:rPr lang="zh-CN" altLang="en-US" dirty="0"/>
              <a:t>开发者聚焦于业务逻辑，无需用户关</a:t>
            </a:r>
          </a:p>
          <a:p>
            <a:endParaRPr lang="zh-CN" altLang="en-US" dirty="0"/>
          </a:p>
          <a:p>
            <a:r>
              <a:rPr lang="zh-CN" altLang="en-US" dirty="0"/>
              <a:t>心服务端的容灾、扩容等事情</a:t>
            </a:r>
          </a:p>
          <a:p>
            <a:endParaRPr lang="zh-CN" altLang="en-US" dirty="0"/>
          </a:p>
          <a:p>
            <a:r>
              <a:rPr lang="en-US" altLang="zh-CN" dirty="0"/>
              <a:t>•</a:t>
            </a:r>
            <a:r>
              <a:rPr lang="zh-CN" altLang="en-US" dirty="0"/>
              <a:t>按使用量（次数，时长）计费 </a:t>
            </a:r>
            <a:r>
              <a:rPr lang="en" altLang="zh-CN" dirty="0"/>
              <a:t>Pay</a:t>
            </a:r>
          </a:p>
          <a:p>
            <a:endParaRPr lang="en" altLang="zh-CN" dirty="0"/>
          </a:p>
          <a:p>
            <a:r>
              <a:rPr lang="en" altLang="zh-CN" dirty="0"/>
              <a:t>as you run</a:t>
            </a:r>
          </a:p>
          <a:p>
            <a:r>
              <a:rPr lang="en" altLang="zh-CN" dirty="0"/>
              <a:t>•</a:t>
            </a:r>
            <a:r>
              <a:rPr lang="zh-CN" altLang="en-US" dirty="0"/>
              <a:t>快速迭代和试错能力，多版本控制，灰度等</a:t>
            </a:r>
          </a:p>
        </p:txBody>
      </p:sp>
      <p:pic>
        <p:nvPicPr>
          <p:cNvPr id="6" name="图片 5">
            <a:extLst>
              <a:ext uri="{FF2B5EF4-FFF2-40B4-BE49-F238E27FC236}">
                <a16:creationId xmlns:a16="http://schemas.microsoft.com/office/drawing/2014/main" id="{BEA2052F-6614-2BF7-22E6-B6FC307FEA83}"/>
              </a:ext>
            </a:extLst>
          </p:cNvPr>
          <p:cNvPicPr>
            <a:picLocks noChangeAspect="1"/>
          </p:cNvPicPr>
          <p:nvPr/>
        </p:nvPicPr>
        <p:blipFill>
          <a:blip r:embed="rId2"/>
          <a:stretch>
            <a:fillRect/>
          </a:stretch>
        </p:blipFill>
        <p:spPr>
          <a:xfrm>
            <a:off x="3814708" y="947658"/>
            <a:ext cx="7772400" cy="5407422"/>
          </a:xfrm>
          <a:prstGeom prst="rect">
            <a:avLst/>
          </a:prstGeom>
        </p:spPr>
      </p:pic>
    </p:spTree>
    <p:extLst>
      <p:ext uri="{BB962C8B-B14F-4D97-AF65-F5344CB8AC3E}">
        <p14:creationId xmlns:p14="http://schemas.microsoft.com/office/powerpoint/2010/main" val="491372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2C0550F-74FD-1258-2680-FA842E608FF0}"/>
              </a:ext>
            </a:extLst>
          </p:cNvPr>
          <p:cNvSpPr>
            <a:spLocks noGrp="1"/>
          </p:cNvSpPr>
          <p:nvPr>
            <p:ph type="title"/>
          </p:nvPr>
        </p:nvSpPr>
        <p:spPr/>
        <p:txBody>
          <a:bodyPr/>
          <a:lstStyle/>
          <a:p>
            <a:r>
              <a:rPr lang="en" altLang="zh-CN" dirty="0">
                <a:effectLst/>
                <a:latin typeface="Helvetica" pitchFamily="2" charset="0"/>
              </a:rPr>
              <a:t>Service Mesh</a:t>
            </a:r>
            <a:r>
              <a:rPr lang="zh-CN" altLang="en-US" dirty="0">
                <a:effectLst/>
                <a:latin typeface="Helvetica" pitchFamily="2" charset="0"/>
              </a:rPr>
              <a:t>定义</a:t>
            </a:r>
            <a:endParaRPr lang="zh-CN" altLang="en-US" dirty="0"/>
          </a:p>
        </p:txBody>
      </p:sp>
      <p:sp>
        <p:nvSpPr>
          <p:cNvPr id="6" name="内容占位符 5">
            <a:extLst>
              <a:ext uri="{FF2B5EF4-FFF2-40B4-BE49-F238E27FC236}">
                <a16:creationId xmlns:a16="http://schemas.microsoft.com/office/drawing/2014/main" id="{3F96D0AE-1861-268C-640F-4627D14C0497}"/>
              </a:ext>
            </a:extLst>
          </p:cNvPr>
          <p:cNvSpPr>
            <a:spLocks noGrp="1"/>
          </p:cNvSpPr>
          <p:nvPr>
            <p:ph sz="half" idx="1"/>
          </p:nvPr>
        </p:nvSpPr>
        <p:spPr/>
        <p:txBody>
          <a:bodyPr/>
          <a:lstStyle/>
          <a:p>
            <a:r>
              <a:rPr lang="en" altLang="zh-CN" dirty="0">
                <a:effectLst/>
                <a:latin typeface="Helvetica" pitchFamily="2" charset="0"/>
              </a:rPr>
              <a:t>Service Mesh</a:t>
            </a:r>
            <a:r>
              <a:rPr lang="zh-CN" altLang="en-US" dirty="0">
                <a:effectLst/>
                <a:latin typeface="Helvetica" pitchFamily="2" charset="0"/>
              </a:rPr>
              <a:t>的定义最早是由出品</a:t>
            </a:r>
            <a:r>
              <a:rPr lang="en" altLang="zh-CN" dirty="0" err="1">
                <a:effectLst/>
                <a:latin typeface="Helvetica" pitchFamily="2" charset="0"/>
              </a:rPr>
              <a:t>Linkerd</a:t>
            </a:r>
            <a:r>
              <a:rPr lang="zh-CN" altLang="en-US" dirty="0">
                <a:effectLst/>
                <a:latin typeface="Helvetica" pitchFamily="2" charset="0"/>
              </a:rPr>
              <a:t>的</a:t>
            </a:r>
            <a:r>
              <a:rPr lang="en" altLang="zh-CN" dirty="0">
                <a:effectLst/>
                <a:latin typeface="Helvetica" pitchFamily="2" charset="0"/>
              </a:rPr>
              <a:t>Buoyant</a:t>
            </a:r>
            <a:r>
              <a:rPr lang="zh-CN" altLang="en-US" dirty="0">
                <a:effectLst/>
                <a:latin typeface="Helvetica" pitchFamily="2" charset="0"/>
              </a:rPr>
              <a:t>公司</a:t>
            </a:r>
            <a:r>
              <a:rPr lang="en" altLang="zh-CN" dirty="0">
                <a:effectLst/>
                <a:latin typeface="Helvetica" pitchFamily="2" charset="0"/>
              </a:rPr>
              <a:t>CEO William</a:t>
            </a:r>
            <a:r>
              <a:rPr lang="zh-CN" altLang="en-US" dirty="0">
                <a:effectLst/>
                <a:latin typeface="Helvetica" pitchFamily="2" charset="0"/>
              </a:rPr>
              <a:t>在他的经典博客文章</a:t>
            </a:r>
          </a:p>
          <a:p>
            <a:r>
              <a:rPr lang="en-US" altLang="zh-CN" dirty="0">
                <a:effectLst/>
                <a:latin typeface="Helvetica" pitchFamily="2" charset="0"/>
              </a:rPr>
              <a:t>«</a:t>
            </a:r>
            <a:r>
              <a:rPr lang="en" altLang="zh-CN" dirty="0">
                <a:effectLst/>
                <a:latin typeface="Helvetica" pitchFamily="2" charset="0"/>
              </a:rPr>
              <a:t>What‘ s a service mesh? And why do I</a:t>
            </a:r>
            <a:r>
              <a:rPr lang="zh-CN" altLang="en-US" dirty="0">
                <a:effectLst/>
                <a:latin typeface="Helvetica" pitchFamily="2" charset="0"/>
              </a:rPr>
              <a:t> </a:t>
            </a:r>
            <a:r>
              <a:rPr lang="en" altLang="zh-CN" dirty="0">
                <a:effectLst/>
                <a:latin typeface="Helvetica" pitchFamily="2" charset="0"/>
              </a:rPr>
              <a:t>need one</a:t>
            </a:r>
            <a:r>
              <a:rPr lang="zh-CN" altLang="en" dirty="0">
                <a:effectLst/>
                <a:latin typeface="Helvetica" pitchFamily="2" charset="0"/>
              </a:rPr>
              <a:t>？</a:t>
            </a:r>
            <a:r>
              <a:rPr lang="en" altLang="zh-CN" dirty="0">
                <a:effectLst/>
                <a:latin typeface="Helvetica" pitchFamily="2" charset="0"/>
              </a:rPr>
              <a:t>》</a:t>
            </a:r>
            <a:r>
              <a:rPr lang="zh-CN" altLang="en-US" dirty="0">
                <a:effectLst/>
                <a:latin typeface="Helvetica" pitchFamily="2" charset="0"/>
              </a:rPr>
              <a:t>给出来的：</a:t>
            </a:r>
          </a:p>
          <a:p>
            <a:endParaRPr lang="en-US" altLang="zh-CN" dirty="0"/>
          </a:p>
          <a:p>
            <a:r>
              <a:rPr lang="en" altLang="zh-CN" dirty="0" err="1">
                <a:effectLst/>
                <a:latin typeface="Helvetica" pitchFamily="2" charset="0"/>
              </a:rPr>
              <a:t>ServiceMesh</a:t>
            </a:r>
            <a:r>
              <a:rPr lang="zh-CN" altLang="en-US" dirty="0">
                <a:effectLst/>
                <a:latin typeface="Helvetica" pitchFamily="2" charset="0"/>
              </a:rPr>
              <a:t>是一个基础设施层，用于处理服务间通讯。</a:t>
            </a:r>
          </a:p>
          <a:p>
            <a:r>
              <a:rPr lang="zh-CN" altLang="en-US" dirty="0">
                <a:effectLst/>
                <a:latin typeface="Helvetica" pitchFamily="2" charset="0"/>
              </a:rPr>
              <a:t>口 现代云原生应用有着复杂的服务拓扑，</a:t>
            </a:r>
            <a:r>
              <a:rPr lang="en" altLang="zh-CN" dirty="0" err="1">
                <a:effectLst/>
                <a:latin typeface="Helvetica" pitchFamily="2" charset="0"/>
              </a:rPr>
              <a:t>ServiceMesh</a:t>
            </a:r>
            <a:r>
              <a:rPr lang="zh-CN" altLang="en-US" dirty="0">
                <a:effectLst/>
                <a:latin typeface="Helvetica" pitchFamily="2" charset="0"/>
              </a:rPr>
              <a:t>负责在这些拓扑中实现请求的可靠传递。</a:t>
            </a:r>
          </a:p>
          <a:p>
            <a:r>
              <a:rPr lang="zh-CN" altLang="en-US" dirty="0">
                <a:effectLst/>
                <a:latin typeface="Helvetica" pitchFamily="2" charset="0"/>
              </a:rPr>
              <a:t>口 实践中，服务网格通常实现为一组轻量级网络代理，它们与应用程序部署在一起，而对应用程序透明</a:t>
            </a:r>
          </a:p>
          <a:p>
            <a:r>
              <a:rPr lang="zh-CN" altLang="en-US" dirty="0">
                <a:effectLst/>
                <a:latin typeface="Helvetica" pitchFamily="2" charset="0"/>
              </a:rPr>
              <a:t>口 </a:t>
            </a:r>
            <a:r>
              <a:rPr lang="en" altLang="zh-CN" dirty="0">
                <a:effectLst/>
                <a:latin typeface="Helvetica" pitchFamily="2" charset="0"/>
              </a:rPr>
              <a:t>Service Mesh</a:t>
            </a:r>
            <a:r>
              <a:rPr lang="zh-CN" altLang="en-US" dirty="0">
                <a:effectLst/>
                <a:latin typeface="Helvetica" pitchFamily="2" charset="0"/>
              </a:rPr>
              <a:t>目的是解决系统架构微服务化后的服务间通信和治理问题口 服务网格由</a:t>
            </a:r>
            <a:r>
              <a:rPr lang="en" altLang="zh-CN" dirty="0">
                <a:effectLst/>
                <a:latin typeface="Helvetica" pitchFamily="2" charset="0"/>
              </a:rPr>
              <a:t>Sidecar</a:t>
            </a:r>
            <a:r>
              <a:rPr lang="zh-CN" altLang="en-US" dirty="0">
                <a:effectLst/>
                <a:latin typeface="Helvetica" pitchFamily="2" charset="0"/>
              </a:rPr>
              <a:t>节点组成，精髓在于实现了数据面（业务逻辑）和控制面的解耦</a:t>
            </a:r>
          </a:p>
          <a:p>
            <a:endParaRPr lang="zh-CN" altLang="en-US" dirty="0"/>
          </a:p>
        </p:txBody>
      </p:sp>
    </p:spTree>
    <p:extLst>
      <p:ext uri="{BB962C8B-B14F-4D97-AF65-F5344CB8AC3E}">
        <p14:creationId xmlns:p14="http://schemas.microsoft.com/office/powerpoint/2010/main" val="158401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542C153-A203-CE93-0059-26D27EE80A48}"/>
              </a:ext>
            </a:extLst>
          </p:cNvPr>
          <p:cNvSpPr>
            <a:spLocks noGrp="1"/>
          </p:cNvSpPr>
          <p:nvPr>
            <p:ph type="title"/>
          </p:nvPr>
        </p:nvSpPr>
        <p:spPr/>
        <p:txBody>
          <a:bodyPr/>
          <a:lstStyle/>
          <a:p>
            <a:r>
              <a:rPr lang="en" altLang="zh-CN" dirty="0" err="1">
                <a:effectLst/>
                <a:latin typeface="Helvetica" pitchFamily="2" charset="0"/>
              </a:rPr>
              <a:t>ServiceMesh</a:t>
            </a:r>
            <a:r>
              <a:rPr lang="zh-CN" altLang="en-US" dirty="0">
                <a:effectLst/>
                <a:latin typeface="Helvetica" pitchFamily="2" charset="0"/>
              </a:rPr>
              <a:t>目的</a:t>
            </a:r>
            <a:endParaRPr lang="zh-CN" altLang="en-US" dirty="0"/>
          </a:p>
        </p:txBody>
      </p:sp>
      <p:sp>
        <p:nvSpPr>
          <p:cNvPr id="6" name="内容占位符 5">
            <a:extLst>
              <a:ext uri="{FF2B5EF4-FFF2-40B4-BE49-F238E27FC236}">
                <a16:creationId xmlns:a16="http://schemas.microsoft.com/office/drawing/2014/main" id="{6EF509F0-6302-E337-0587-F6EAF230FD44}"/>
              </a:ext>
            </a:extLst>
          </p:cNvPr>
          <p:cNvSpPr>
            <a:spLocks noGrp="1"/>
          </p:cNvSpPr>
          <p:nvPr>
            <p:ph sz="half" idx="1"/>
          </p:nvPr>
        </p:nvSpPr>
        <p:spPr/>
        <p:txBody>
          <a:bodyPr/>
          <a:lstStyle/>
          <a:p>
            <a:r>
              <a:rPr lang="zh-CN" altLang="en-US" dirty="0">
                <a:effectLst/>
                <a:latin typeface="Helvetica" pitchFamily="2" charset="0"/>
              </a:rPr>
              <a:t>将与实际业务逻辑无关的逻辑从微服务中分离出来，放入到它的一个代理程序中，集中处理。</a:t>
            </a:r>
          </a:p>
        </p:txBody>
      </p:sp>
      <p:pic>
        <p:nvPicPr>
          <p:cNvPr id="7" name="图片 6">
            <a:extLst>
              <a:ext uri="{FF2B5EF4-FFF2-40B4-BE49-F238E27FC236}">
                <a16:creationId xmlns:a16="http://schemas.microsoft.com/office/drawing/2014/main" id="{CB7BF1F3-BF09-3B96-1732-4FE3974E0C9E}"/>
              </a:ext>
            </a:extLst>
          </p:cNvPr>
          <p:cNvPicPr>
            <a:picLocks noChangeAspect="1"/>
          </p:cNvPicPr>
          <p:nvPr/>
        </p:nvPicPr>
        <p:blipFill>
          <a:blip r:embed="rId2"/>
          <a:stretch>
            <a:fillRect/>
          </a:stretch>
        </p:blipFill>
        <p:spPr>
          <a:xfrm>
            <a:off x="2212181" y="2592892"/>
            <a:ext cx="7772400" cy="3251633"/>
          </a:xfrm>
          <a:prstGeom prst="rect">
            <a:avLst/>
          </a:prstGeom>
        </p:spPr>
      </p:pic>
    </p:spTree>
    <p:extLst>
      <p:ext uri="{BB962C8B-B14F-4D97-AF65-F5344CB8AC3E}">
        <p14:creationId xmlns:p14="http://schemas.microsoft.com/office/powerpoint/2010/main" val="319099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EAE922E-C3E0-A7D1-0738-B239145D59CE}"/>
              </a:ext>
            </a:extLst>
          </p:cNvPr>
          <p:cNvSpPr>
            <a:spLocks noGrp="1"/>
          </p:cNvSpPr>
          <p:nvPr>
            <p:ph type="title"/>
          </p:nvPr>
        </p:nvSpPr>
        <p:spPr/>
        <p:txBody>
          <a:bodyPr/>
          <a:lstStyle/>
          <a:p>
            <a:r>
              <a:rPr lang="en" altLang="zh-CN" dirty="0" err="1">
                <a:effectLst/>
                <a:latin typeface="Helvetica" pitchFamily="2" charset="0"/>
              </a:rPr>
              <a:t>ServiceMesh</a:t>
            </a:r>
            <a:r>
              <a:rPr lang="zh-CN" altLang="en-US" dirty="0">
                <a:effectLst/>
                <a:latin typeface="Helvetica" pitchFamily="2" charset="0"/>
              </a:rPr>
              <a:t>发展</a:t>
            </a:r>
            <a:endParaRPr lang="zh-CN" altLang="en-US" dirty="0"/>
          </a:p>
        </p:txBody>
      </p:sp>
      <p:pic>
        <p:nvPicPr>
          <p:cNvPr id="7" name="内容占位符 6">
            <a:extLst>
              <a:ext uri="{FF2B5EF4-FFF2-40B4-BE49-F238E27FC236}">
                <a16:creationId xmlns:a16="http://schemas.microsoft.com/office/drawing/2014/main" id="{8F23F197-28AC-1AD6-EF49-EFEBADAC601F}"/>
              </a:ext>
            </a:extLst>
          </p:cNvPr>
          <p:cNvPicPr>
            <a:picLocks noGrp="1" noChangeAspect="1"/>
          </p:cNvPicPr>
          <p:nvPr>
            <p:ph sz="half" idx="1"/>
          </p:nvPr>
        </p:nvPicPr>
        <p:blipFill>
          <a:blip r:embed="rId2"/>
          <a:stretch>
            <a:fillRect/>
          </a:stretch>
        </p:blipFill>
        <p:spPr>
          <a:xfrm>
            <a:off x="1131682" y="1246188"/>
            <a:ext cx="9947686" cy="5108575"/>
          </a:xfrm>
          <a:prstGeom prst="rect">
            <a:avLst/>
          </a:prstGeom>
        </p:spPr>
      </p:pic>
    </p:spTree>
    <p:extLst>
      <p:ext uri="{BB962C8B-B14F-4D97-AF65-F5344CB8AC3E}">
        <p14:creationId xmlns:p14="http://schemas.microsoft.com/office/powerpoint/2010/main" val="302076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603AB31-674A-5EDC-12C2-B2F484EA9B90}"/>
              </a:ext>
            </a:extLst>
          </p:cNvPr>
          <p:cNvSpPr>
            <a:spLocks noGrp="1"/>
          </p:cNvSpPr>
          <p:nvPr>
            <p:ph type="title"/>
          </p:nvPr>
        </p:nvSpPr>
        <p:spPr/>
        <p:txBody>
          <a:bodyPr/>
          <a:lstStyle/>
          <a:p>
            <a:r>
              <a:rPr lang="zh-CN" altLang="en-US" dirty="0">
                <a:effectLst/>
                <a:latin typeface="Helvetica" pitchFamily="2" charset="0"/>
              </a:rPr>
              <a:t>微服务演进：非侵入式“服务治理”</a:t>
            </a:r>
            <a:endParaRPr lang="zh-CN" altLang="en-US" dirty="0"/>
          </a:p>
        </p:txBody>
      </p:sp>
      <p:sp>
        <p:nvSpPr>
          <p:cNvPr id="6" name="内容占位符 5">
            <a:extLst>
              <a:ext uri="{FF2B5EF4-FFF2-40B4-BE49-F238E27FC236}">
                <a16:creationId xmlns:a16="http://schemas.microsoft.com/office/drawing/2014/main" id="{0B1DCDF1-4FD0-A7B6-F0A7-FC789E6AAD85}"/>
              </a:ext>
            </a:extLst>
          </p:cNvPr>
          <p:cNvSpPr>
            <a:spLocks noGrp="1"/>
          </p:cNvSpPr>
          <p:nvPr>
            <p:ph sz="half" idx="1"/>
          </p:nvPr>
        </p:nvSpPr>
        <p:spPr/>
        <p:txBody>
          <a:bodyPr/>
          <a:lstStyle/>
          <a:p>
            <a:r>
              <a:rPr lang="zh-CN" altLang="en-US" dirty="0">
                <a:effectLst/>
                <a:latin typeface="Helvetica" pitchFamily="2" charset="0"/>
              </a:rPr>
              <a:t>服务治理与业务逻辑解耦，服务治理能力下沉到基础设施层</a:t>
            </a:r>
          </a:p>
          <a:p>
            <a:r>
              <a:rPr lang="zh-CN" altLang="en-US" dirty="0">
                <a:effectLst/>
                <a:latin typeface="Helvetica" pitchFamily="2" charset="0"/>
              </a:rPr>
              <a:t>服务网格以基础设施的方式提供无侵入的连接控制、安全、可监测性、灰度发布等治理能力</a:t>
            </a:r>
          </a:p>
          <a:p>
            <a:endParaRPr lang="zh-CN" altLang="en-US" dirty="0"/>
          </a:p>
        </p:txBody>
      </p:sp>
      <p:pic>
        <p:nvPicPr>
          <p:cNvPr id="7" name="图片 6">
            <a:extLst>
              <a:ext uri="{FF2B5EF4-FFF2-40B4-BE49-F238E27FC236}">
                <a16:creationId xmlns:a16="http://schemas.microsoft.com/office/drawing/2014/main" id="{B292DA43-AB83-B620-B0E9-C4F8667B7DE9}"/>
              </a:ext>
            </a:extLst>
          </p:cNvPr>
          <p:cNvPicPr>
            <a:picLocks noChangeAspect="1"/>
          </p:cNvPicPr>
          <p:nvPr/>
        </p:nvPicPr>
        <p:blipFill>
          <a:blip r:embed="rId2"/>
          <a:stretch>
            <a:fillRect/>
          </a:stretch>
        </p:blipFill>
        <p:spPr>
          <a:xfrm>
            <a:off x="2212181" y="2977498"/>
            <a:ext cx="7772400" cy="3168221"/>
          </a:xfrm>
          <a:prstGeom prst="rect">
            <a:avLst/>
          </a:prstGeom>
        </p:spPr>
      </p:pic>
    </p:spTree>
    <p:extLst>
      <p:ext uri="{BB962C8B-B14F-4D97-AF65-F5344CB8AC3E}">
        <p14:creationId xmlns:p14="http://schemas.microsoft.com/office/powerpoint/2010/main" val="26149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C7E7335-B70C-0F98-5842-183EF44B7287}"/>
              </a:ext>
            </a:extLst>
          </p:cNvPr>
          <p:cNvSpPr>
            <a:spLocks noGrp="1"/>
          </p:cNvSpPr>
          <p:nvPr>
            <p:ph type="title"/>
          </p:nvPr>
        </p:nvSpPr>
        <p:spPr/>
        <p:txBody>
          <a:bodyPr/>
          <a:lstStyle/>
          <a:p>
            <a:r>
              <a:rPr lang="en" altLang="zh-CN" dirty="0">
                <a:effectLst/>
                <a:latin typeface="Helvetica" pitchFamily="2" charset="0"/>
              </a:rPr>
              <a:t>Serverless</a:t>
            </a:r>
            <a:r>
              <a:rPr lang="zh-CN" altLang="en-US" dirty="0">
                <a:effectLst/>
                <a:latin typeface="Helvetica" pitchFamily="2" charset="0"/>
              </a:rPr>
              <a:t>架构演进</a:t>
            </a:r>
            <a:br>
              <a:rPr lang="zh-CN" altLang="en-US" dirty="0">
                <a:effectLst/>
                <a:latin typeface="Helvetica" pitchFamily="2" charset="0"/>
              </a:rPr>
            </a:br>
            <a:endParaRPr lang="zh-CN" altLang="en-US" dirty="0"/>
          </a:p>
        </p:txBody>
      </p:sp>
      <p:sp>
        <p:nvSpPr>
          <p:cNvPr id="6" name="内容占位符 5">
            <a:extLst>
              <a:ext uri="{FF2B5EF4-FFF2-40B4-BE49-F238E27FC236}">
                <a16:creationId xmlns:a16="http://schemas.microsoft.com/office/drawing/2014/main" id="{81790BA7-E7AE-36AB-332F-2FCB55AC41C1}"/>
              </a:ext>
            </a:extLst>
          </p:cNvPr>
          <p:cNvSpPr>
            <a:spLocks noGrp="1"/>
          </p:cNvSpPr>
          <p:nvPr>
            <p:ph sz="half" idx="1"/>
          </p:nvPr>
        </p:nvSpPr>
        <p:spPr/>
        <p:txBody>
          <a:bodyPr/>
          <a:lstStyle/>
          <a:p>
            <a:r>
              <a:rPr lang="zh-CN" altLang="en-US" dirty="0"/>
              <a:t>紧耦合</a:t>
            </a:r>
          </a:p>
          <a:p>
            <a:endParaRPr lang="zh-CN" altLang="en-US" dirty="0"/>
          </a:p>
          <a:p>
            <a:r>
              <a:rPr lang="en-US" altLang="zh-CN" dirty="0"/>
              <a:t>•</a:t>
            </a:r>
            <a:r>
              <a:rPr lang="zh-CN" altLang="en-US" dirty="0"/>
              <a:t>系统复杂、错综交互，动一发而牵全身</a:t>
            </a:r>
          </a:p>
          <a:p>
            <a:endParaRPr lang="zh-CN" altLang="en-US" dirty="0"/>
          </a:p>
          <a:p>
            <a:r>
              <a:rPr lang="en-US" altLang="zh-CN" dirty="0"/>
              <a:t>• </a:t>
            </a:r>
            <a:r>
              <a:rPr lang="zh-CN" altLang="en-US" dirty="0"/>
              <a:t>重复制造各种轮子：</a:t>
            </a:r>
            <a:r>
              <a:rPr lang="en" altLang="zh-CN" dirty="0"/>
              <a:t>OS</a:t>
            </a:r>
            <a:r>
              <a:rPr lang="zh-CN" altLang="en" dirty="0"/>
              <a:t>、</a:t>
            </a:r>
            <a:r>
              <a:rPr lang="en" altLang="zh-CN" dirty="0"/>
              <a:t>DB</a:t>
            </a:r>
            <a:r>
              <a:rPr lang="zh-CN" altLang="en" dirty="0"/>
              <a:t>、</a:t>
            </a:r>
          </a:p>
          <a:p>
            <a:endParaRPr lang="zh-CN" altLang="en" dirty="0"/>
          </a:p>
          <a:p>
            <a:r>
              <a:rPr lang="en" altLang="zh-CN" dirty="0"/>
              <a:t>Middleware</a:t>
            </a:r>
          </a:p>
          <a:p>
            <a:r>
              <a:rPr lang="en" altLang="zh-CN" dirty="0"/>
              <a:t>•</a:t>
            </a:r>
            <a:r>
              <a:rPr lang="zh-CN" altLang="en-US" dirty="0"/>
              <a:t>完全封闭的架构</a:t>
            </a:r>
          </a:p>
        </p:txBody>
      </p:sp>
      <p:sp>
        <p:nvSpPr>
          <p:cNvPr id="9" name="内容占位符 8">
            <a:extLst>
              <a:ext uri="{FF2B5EF4-FFF2-40B4-BE49-F238E27FC236}">
                <a16:creationId xmlns:a16="http://schemas.microsoft.com/office/drawing/2014/main" id="{234E2634-A383-E09D-F69D-C02402BE604C}"/>
              </a:ext>
            </a:extLst>
          </p:cNvPr>
          <p:cNvSpPr>
            <a:spLocks noGrp="1"/>
          </p:cNvSpPr>
          <p:nvPr>
            <p:ph sz="half" idx="10"/>
          </p:nvPr>
        </p:nvSpPr>
        <p:spPr/>
        <p:txBody>
          <a:bodyPr/>
          <a:lstStyle/>
          <a:p>
            <a:pPr>
              <a:buFont typeface="Arial" panose="020B0604020202020204" pitchFamily="34" charset="0"/>
              <a:buChar char="•"/>
            </a:pPr>
            <a:r>
              <a:rPr lang="zh-CN" altLang="en-US" dirty="0">
                <a:effectLst/>
                <a:latin typeface="Helvetica" pitchFamily="2" charset="0"/>
              </a:rPr>
              <a:t>接口标准化，解耦</a:t>
            </a:r>
          </a:p>
          <a:p>
            <a:pPr>
              <a:buFont typeface="Arial" panose="020B0604020202020204" pitchFamily="34" charset="0"/>
              <a:buChar char="•"/>
            </a:pPr>
            <a:r>
              <a:rPr lang="zh-CN" altLang="en-US" dirty="0">
                <a:effectLst/>
                <a:latin typeface="Helvetica" pitchFamily="2" charset="0"/>
              </a:rPr>
              <a:t>﻿﻿小团队：</a:t>
            </a:r>
            <a:r>
              <a:rPr lang="en-US" altLang="zh-CN" dirty="0">
                <a:effectLst/>
                <a:latin typeface="Helvetica" pitchFamily="2" charset="0"/>
              </a:rPr>
              <a:t>2 </a:t>
            </a:r>
            <a:r>
              <a:rPr lang="en" altLang="zh-CN" dirty="0">
                <a:effectLst/>
                <a:latin typeface="Helvetica" pitchFamily="2" charset="0"/>
              </a:rPr>
              <a:t>Pizza Team</a:t>
            </a:r>
          </a:p>
          <a:p>
            <a:pPr>
              <a:buFont typeface="Arial" panose="020B0604020202020204" pitchFamily="34" charset="0"/>
              <a:buChar char="•"/>
            </a:pPr>
            <a:r>
              <a:rPr lang="en" altLang="zh-CN" dirty="0">
                <a:effectLst/>
                <a:latin typeface="Helvetica" pitchFamily="2" charset="0"/>
              </a:rPr>
              <a:t>﻿TTM</a:t>
            </a:r>
            <a:r>
              <a:rPr lang="zh-CN" altLang="en" dirty="0">
                <a:effectLst/>
                <a:latin typeface="Helvetica" pitchFamily="2" charset="0"/>
              </a:rPr>
              <a:t>：</a:t>
            </a:r>
            <a:r>
              <a:rPr lang="zh-CN" altLang="en-US" dirty="0">
                <a:effectLst/>
                <a:latin typeface="Helvetica" pitchFamily="2" charset="0"/>
              </a:rPr>
              <a:t>按天、周进行升级发布</a:t>
            </a:r>
          </a:p>
          <a:p>
            <a:pPr>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DevOps: CI, CD</a:t>
            </a:r>
            <a:r>
              <a:rPr lang="zh-CN" altLang="en" dirty="0">
                <a:effectLst/>
                <a:latin typeface="Helvetica" pitchFamily="2" charset="0"/>
              </a:rPr>
              <a:t>，</a:t>
            </a:r>
            <a:r>
              <a:rPr lang="zh-CN" altLang="en-US" dirty="0">
                <a:effectLst/>
                <a:latin typeface="Helvetica" pitchFamily="2" charset="0"/>
              </a:rPr>
              <a:t>全自动化</a:t>
            </a:r>
          </a:p>
          <a:p>
            <a:pPr>
              <a:buFont typeface="Arial" panose="020B0604020202020204" pitchFamily="34" charset="0"/>
              <a:buChar char="•"/>
            </a:pPr>
            <a:r>
              <a:rPr lang="zh-CN" altLang="en-US" dirty="0">
                <a:effectLst/>
                <a:latin typeface="Helvetica" pitchFamily="2" charset="0"/>
              </a:rPr>
              <a:t>﻿﻿可扩展性：自动弹性伸缩</a:t>
            </a:r>
          </a:p>
          <a:p>
            <a:pPr>
              <a:buFont typeface="Arial" panose="020B0604020202020204" pitchFamily="34" charset="0"/>
              <a:buChar char="•"/>
            </a:pPr>
            <a:r>
              <a:rPr lang="zh-CN" altLang="en-US" dirty="0">
                <a:effectLst/>
                <a:latin typeface="Helvetica" pitchFamily="2" charset="0"/>
              </a:rPr>
              <a:t>﻿高可用：升级、扩容业务连续性</a:t>
            </a:r>
          </a:p>
          <a:p>
            <a:endParaRPr lang="zh-CN" altLang="en-US" dirty="0"/>
          </a:p>
        </p:txBody>
      </p:sp>
      <p:pic>
        <p:nvPicPr>
          <p:cNvPr id="7" name="图片 6">
            <a:extLst>
              <a:ext uri="{FF2B5EF4-FFF2-40B4-BE49-F238E27FC236}">
                <a16:creationId xmlns:a16="http://schemas.microsoft.com/office/drawing/2014/main" id="{41E8BC3F-FE4D-5079-CD04-D00AA7757ECA}"/>
              </a:ext>
            </a:extLst>
          </p:cNvPr>
          <p:cNvPicPr>
            <a:picLocks noChangeAspect="1"/>
          </p:cNvPicPr>
          <p:nvPr/>
        </p:nvPicPr>
        <p:blipFill>
          <a:blip r:embed="rId2"/>
          <a:stretch>
            <a:fillRect/>
          </a:stretch>
        </p:blipFill>
        <p:spPr>
          <a:xfrm>
            <a:off x="2212181" y="2487806"/>
            <a:ext cx="7772400" cy="3482588"/>
          </a:xfrm>
          <a:prstGeom prst="rect">
            <a:avLst/>
          </a:prstGeom>
        </p:spPr>
      </p:pic>
    </p:spTree>
    <p:extLst>
      <p:ext uri="{BB962C8B-B14F-4D97-AF65-F5344CB8AC3E}">
        <p14:creationId xmlns:p14="http://schemas.microsoft.com/office/powerpoint/2010/main" val="170031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C7E7335-B70C-0F98-5842-183EF44B7287}"/>
              </a:ext>
            </a:extLst>
          </p:cNvPr>
          <p:cNvSpPr>
            <a:spLocks noGrp="1"/>
          </p:cNvSpPr>
          <p:nvPr>
            <p:ph type="title"/>
          </p:nvPr>
        </p:nvSpPr>
        <p:spPr/>
        <p:txBody>
          <a:bodyPr/>
          <a:lstStyle/>
          <a:p>
            <a:r>
              <a:rPr lang="en" altLang="zh-CN" dirty="0">
                <a:effectLst/>
                <a:latin typeface="Helvetica" pitchFamily="2" charset="0"/>
              </a:rPr>
              <a:t>Serverless</a:t>
            </a:r>
            <a:r>
              <a:rPr lang="zh-CN" altLang="en-US" dirty="0">
                <a:effectLst/>
                <a:latin typeface="Helvetica" pitchFamily="2" charset="0"/>
              </a:rPr>
              <a:t>架构演进</a:t>
            </a:r>
            <a:br>
              <a:rPr lang="zh-CN" altLang="en-US" dirty="0">
                <a:effectLst/>
                <a:latin typeface="Helvetica" pitchFamily="2" charset="0"/>
              </a:rPr>
            </a:br>
            <a:endParaRPr lang="zh-CN" altLang="en-US" dirty="0"/>
          </a:p>
        </p:txBody>
      </p:sp>
      <p:sp>
        <p:nvSpPr>
          <p:cNvPr id="6" name="内容占位符 5">
            <a:extLst>
              <a:ext uri="{FF2B5EF4-FFF2-40B4-BE49-F238E27FC236}">
                <a16:creationId xmlns:a16="http://schemas.microsoft.com/office/drawing/2014/main" id="{81790BA7-E7AE-36AB-332F-2FCB55AC41C1}"/>
              </a:ext>
            </a:extLst>
          </p:cNvPr>
          <p:cNvSpPr>
            <a:spLocks noGrp="1"/>
          </p:cNvSpPr>
          <p:nvPr>
            <p:ph sz="half" idx="1"/>
          </p:nvPr>
        </p:nvSpPr>
        <p:spPr/>
        <p:txBody>
          <a:bodyPr/>
          <a:lstStyle/>
          <a:p>
            <a:pPr>
              <a:buFont typeface="Arial" panose="020B0604020202020204" pitchFamily="34" charset="0"/>
              <a:buChar char="•"/>
            </a:pPr>
            <a:r>
              <a:rPr lang="zh-CN" altLang="en-US" dirty="0">
                <a:effectLst/>
                <a:latin typeface="Helvetica" pitchFamily="2" charset="0"/>
              </a:rPr>
              <a:t>事件驱动模式</a:t>
            </a:r>
          </a:p>
          <a:p>
            <a:pPr>
              <a:buFont typeface="Arial" panose="020B0604020202020204" pitchFamily="34" charset="0"/>
              <a:buChar char="•"/>
            </a:pPr>
            <a:r>
              <a:rPr lang="zh-CN" altLang="en-US" dirty="0">
                <a:effectLst/>
                <a:latin typeface="Helvetica" pitchFamily="2" charset="0"/>
              </a:rPr>
              <a:t>﻿﻿小团队：</a:t>
            </a:r>
            <a:r>
              <a:rPr lang="en-US" altLang="zh-CN" dirty="0">
                <a:effectLst/>
                <a:latin typeface="Helvetica" pitchFamily="2" charset="0"/>
              </a:rPr>
              <a:t>1-3</a:t>
            </a:r>
            <a:r>
              <a:rPr lang="zh-CN" altLang="en-US" dirty="0">
                <a:effectLst/>
                <a:latin typeface="Helvetica" pitchFamily="2" charset="0"/>
              </a:rPr>
              <a:t>人开发</a:t>
            </a:r>
          </a:p>
          <a:p>
            <a:pPr>
              <a:buFont typeface="Arial" panose="020B0604020202020204" pitchFamily="34" charset="0"/>
              <a:buChar char="•"/>
            </a:pPr>
            <a:r>
              <a:rPr lang="zh-CN" altLang="en-US" dirty="0">
                <a:effectLst/>
                <a:latin typeface="Helvetica" pitchFamily="2" charset="0"/>
              </a:rPr>
              <a:t>﻿函数开发简单，小时级发布</a:t>
            </a:r>
          </a:p>
          <a:p>
            <a:pPr>
              <a:buFont typeface="Arial" panose="020B0604020202020204" pitchFamily="34" charset="0"/>
              <a:buChar char="•"/>
            </a:pPr>
            <a:r>
              <a:rPr lang="zh-CN" altLang="en-US" dirty="0">
                <a:effectLst/>
                <a:latin typeface="Helvetica" pitchFamily="2" charset="0"/>
              </a:rPr>
              <a:t>﻿应用快速上线</a:t>
            </a:r>
          </a:p>
          <a:p>
            <a:pPr>
              <a:buFont typeface="Arial" panose="020B0604020202020204" pitchFamily="34" charset="0"/>
              <a:buChar char="•"/>
            </a:pPr>
            <a:r>
              <a:rPr lang="zh-CN" altLang="en-US" dirty="0">
                <a:effectLst/>
                <a:latin typeface="Helvetica" pitchFamily="2" charset="0"/>
              </a:rPr>
              <a:t>﻿按需调用、付费</a:t>
            </a:r>
          </a:p>
          <a:p>
            <a:pPr>
              <a:buFont typeface="Arial" panose="020B0604020202020204" pitchFamily="34" charset="0"/>
              <a:buChar char="•"/>
            </a:pPr>
            <a:r>
              <a:rPr lang="zh-CN" altLang="en-US" dirty="0">
                <a:effectLst/>
                <a:latin typeface="Helvetica" pitchFamily="2" charset="0"/>
              </a:rPr>
              <a:t>﻿免运维</a:t>
            </a:r>
          </a:p>
        </p:txBody>
      </p:sp>
      <p:sp>
        <p:nvSpPr>
          <p:cNvPr id="9" name="内容占位符 8">
            <a:extLst>
              <a:ext uri="{FF2B5EF4-FFF2-40B4-BE49-F238E27FC236}">
                <a16:creationId xmlns:a16="http://schemas.microsoft.com/office/drawing/2014/main" id="{234E2634-A383-E09D-F69D-C02402BE604C}"/>
              </a:ext>
            </a:extLst>
          </p:cNvPr>
          <p:cNvSpPr>
            <a:spLocks noGrp="1"/>
          </p:cNvSpPr>
          <p:nvPr>
            <p:ph sz="half" idx="10"/>
          </p:nvPr>
        </p:nvSpPr>
        <p:spPr/>
        <p:txBody>
          <a:bodyPr/>
          <a:lstStyle/>
          <a:p>
            <a:endParaRPr lang="zh-CN" altLang="en-US" dirty="0"/>
          </a:p>
        </p:txBody>
      </p:sp>
      <p:pic>
        <p:nvPicPr>
          <p:cNvPr id="7" name="图片 6">
            <a:extLst>
              <a:ext uri="{FF2B5EF4-FFF2-40B4-BE49-F238E27FC236}">
                <a16:creationId xmlns:a16="http://schemas.microsoft.com/office/drawing/2014/main" id="{41E8BC3F-FE4D-5079-CD04-D00AA7757ECA}"/>
              </a:ext>
            </a:extLst>
          </p:cNvPr>
          <p:cNvPicPr>
            <a:picLocks noChangeAspect="1"/>
          </p:cNvPicPr>
          <p:nvPr/>
        </p:nvPicPr>
        <p:blipFill>
          <a:blip r:embed="rId2"/>
          <a:stretch>
            <a:fillRect/>
          </a:stretch>
        </p:blipFill>
        <p:spPr>
          <a:xfrm>
            <a:off x="2212181" y="2487806"/>
            <a:ext cx="7772400" cy="3482588"/>
          </a:xfrm>
          <a:prstGeom prst="rect">
            <a:avLst/>
          </a:prstGeom>
        </p:spPr>
      </p:pic>
    </p:spTree>
    <p:extLst>
      <p:ext uri="{BB962C8B-B14F-4D97-AF65-F5344CB8AC3E}">
        <p14:creationId xmlns:p14="http://schemas.microsoft.com/office/powerpoint/2010/main" val="131847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C7C62D-FBC2-CF08-446E-B88D1251DB05}"/>
              </a:ext>
            </a:extLst>
          </p:cNvPr>
          <p:cNvSpPr>
            <a:spLocks noGrp="1"/>
          </p:cNvSpPr>
          <p:nvPr>
            <p:ph type="title"/>
          </p:nvPr>
        </p:nvSpPr>
        <p:spPr/>
        <p:txBody>
          <a:bodyPr/>
          <a:lstStyle/>
          <a:p>
            <a:r>
              <a:rPr lang="zh-CN" altLang="en-US" dirty="0">
                <a:effectLst/>
                <a:latin typeface="Helvetica" pitchFamily="2" charset="0"/>
              </a:rPr>
              <a:t>侵入式框架的痛点</a:t>
            </a:r>
            <a:endParaRPr lang="zh-CN" altLang="en-US" dirty="0"/>
          </a:p>
        </p:txBody>
      </p:sp>
      <p:sp>
        <p:nvSpPr>
          <p:cNvPr id="6" name="内容占位符 5">
            <a:extLst>
              <a:ext uri="{FF2B5EF4-FFF2-40B4-BE49-F238E27FC236}">
                <a16:creationId xmlns:a16="http://schemas.microsoft.com/office/drawing/2014/main" id="{981100ED-1B2A-4A25-2149-F2CB7019C525}"/>
              </a:ext>
            </a:extLst>
          </p:cNvPr>
          <p:cNvSpPr>
            <a:spLocks noGrp="1"/>
          </p:cNvSpPr>
          <p:nvPr>
            <p:ph sz="half" idx="1"/>
          </p:nvPr>
        </p:nvSpPr>
        <p:spPr/>
        <p:txBody>
          <a:bodyPr/>
          <a:lstStyle/>
          <a:p>
            <a:r>
              <a:rPr lang="zh-CN" altLang="en-US" dirty="0">
                <a:effectLst/>
                <a:latin typeface="Helvetica" pitchFamily="2" charset="0"/>
              </a:rPr>
              <a:t>痛点</a:t>
            </a:r>
            <a:r>
              <a:rPr lang="en-US" altLang="zh-CN" dirty="0">
                <a:effectLst/>
                <a:latin typeface="Helvetica" pitchFamily="2" charset="0"/>
              </a:rPr>
              <a:t>1</a:t>
            </a:r>
            <a:r>
              <a:rPr lang="zh-CN" altLang="en-US" dirty="0">
                <a:effectLst/>
                <a:latin typeface="Helvetica" pitchFamily="2" charset="0"/>
              </a:rPr>
              <a:t>：</a:t>
            </a:r>
          </a:p>
          <a:p>
            <a:r>
              <a:rPr lang="zh-CN" altLang="en-US" dirty="0">
                <a:effectLst/>
                <a:latin typeface="Helvetica" pitchFamily="2" charset="0"/>
              </a:rPr>
              <a:t>内容多，门槛高</a:t>
            </a:r>
          </a:p>
          <a:p>
            <a:r>
              <a:rPr lang="zh-CN" altLang="en-US" dirty="0">
                <a:effectLst/>
                <a:latin typeface="Helvetica" pitchFamily="2" charset="0"/>
              </a:rPr>
              <a:t>續戀</a:t>
            </a:r>
            <a:r>
              <a:rPr lang="en-US" altLang="zh-CN" dirty="0">
                <a:effectLst/>
                <a:latin typeface="Helvetica" pitchFamily="2" charset="0"/>
              </a:rPr>
              <a:t>2</a:t>
            </a:r>
            <a:r>
              <a:rPr lang="zh-CN" altLang="en-US" dirty="0">
                <a:effectLst/>
                <a:latin typeface="Helvetica" pitchFamily="2" charset="0"/>
              </a:rPr>
              <a:t>：</a:t>
            </a:r>
          </a:p>
          <a:p>
            <a:r>
              <a:rPr lang="zh-CN" altLang="en-US" dirty="0">
                <a:effectLst/>
                <a:latin typeface="Helvetica" pitchFamily="2" charset="0"/>
              </a:rPr>
              <a:t>服务治理功能不够齐全</a:t>
            </a:r>
          </a:p>
          <a:p>
            <a:r>
              <a:rPr lang="zh-CN" altLang="en-US" dirty="0">
                <a:effectLst/>
                <a:latin typeface="Helvetica" pitchFamily="2" charset="0"/>
              </a:rPr>
              <a:t>痛点</a:t>
            </a:r>
            <a:r>
              <a:rPr lang="en-US" altLang="zh-CN" dirty="0">
                <a:effectLst/>
                <a:latin typeface="Helvetica" pitchFamily="2" charset="0"/>
              </a:rPr>
              <a:t>3</a:t>
            </a:r>
            <a:r>
              <a:rPr lang="zh-CN" altLang="en-US" dirty="0">
                <a:effectLst/>
                <a:latin typeface="Helvetica" pitchFamily="2" charset="0"/>
              </a:rPr>
              <a:t>：</a:t>
            </a:r>
          </a:p>
          <a:p>
            <a:r>
              <a:rPr lang="zh-CN" altLang="en-US" dirty="0">
                <a:effectLst/>
                <a:latin typeface="Helvetica" pitchFamily="2" charset="0"/>
              </a:rPr>
              <a:t>说好的跨语言呢</a:t>
            </a:r>
          </a:p>
          <a:p>
            <a:r>
              <a:rPr lang="zh-CN" altLang="en-US" dirty="0">
                <a:effectLst/>
                <a:latin typeface="Helvetica" pitchFamily="2" charset="0"/>
              </a:rPr>
              <a:t>痛点</a:t>
            </a:r>
            <a:r>
              <a:rPr lang="en-US" altLang="zh-CN" dirty="0">
                <a:effectLst/>
                <a:latin typeface="Helvetica" pitchFamily="2" charset="0"/>
              </a:rPr>
              <a:t>4</a:t>
            </a:r>
            <a:r>
              <a:rPr lang="zh-CN" altLang="en-US" dirty="0">
                <a:effectLst/>
                <a:latin typeface="Helvetica" pitchFamily="2" charset="0"/>
              </a:rPr>
              <a:t>：</a:t>
            </a:r>
          </a:p>
          <a:p>
            <a:r>
              <a:rPr lang="zh-CN" altLang="en-US" dirty="0">
                <a:effectLst/>
                <a:latin typeface="Helvetica" pitchFamily="2" charset="0"/>
              </a:rPr>
              <a:t>升级怎么办？</a:t>
            </a:r>
          </a:p>
          <a:p>
            <a:endParaRPr lang="zh-CN" altLang="en-US" dirty="0"/>
          </a:p>
        </p:txBody>
      </p:sp>
    </p:spTree>
    <p:extLst>
      <p:ext uri="{BB962C8B-B14F-4D97-AF65-F5344CB8AC3E}">
        <p14:creationId xmlns:p14="http://schemas.microsoft.com/office/powerpoint/2010/main" val="46450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r>
              <a:rPr lang="zh-CN" altLang="en-US" dirty="0"/>
              <a:t>  </a:t>
            </a:r>
            <a:r>
              <a:rPr lang="en" altLang="zh-CN" u="sng" dirty="0" err="1"/>
              <a:t>github.com</a:t>
            </a:r>
            <a:r>
              <a:rPr lang="en" altLang="zh-CN" u="sng" dirty="0"/>
              <a:t>/</a:t>
            </a:r>
            <a:r>
              <a:rPr lang="en" altLang="zh-CN" u="sng" dirty="0" err="1"/>
              <a:t>Infrasys</a:t>
            </a:r>
            <a:r>
              <a:rPr lang="en" altLang="zh-CN" u="sng" dirty="0"/>
              <a:t>-AI/AIInfra</a:t>
            </a:r>
            <a:endParaRPr lang="zh-CN" altLang="en-US" u="sng" dirty="0"/>
          </a:p>
        </p:txBody>
      </p:sp>
    </p:spTree>
    <p:extLst>
      <p:ext uri="{BB962C8B-B14F-4D97-AF65-F5344CB8AC3E}">
        <p14:creationId xmlns:p14="http://schemas.microsoft.com/office/powerpoint/2010/main" val="180374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235C46-0AEC-4D09-1B83-BE49790A8A9F}"/>
              </a:ext>
            </a:extLst>
          </p:cNvPr>
          <p:cNvSpPr>
            <a:spLocks noGrp="1"/>
          </p:cNvSpPr>
          <p:nvPr>
            <p:ph type="title"/>
          </p:nvPr>
        </p:nvSpPr>
        <p:spPr/>
        <p:txBody>
          <a:bodyPr/>
          <a:lstStyle/>
          <a:p>
            <a:r>
              <a:rPr lang="en" altLang="zh-CN" dirty="0" err="1">
                <a:effectLst/>
                <a:latin typeface="Helvetica" pitchFamily="2" charset="0"/>
              </a:rPr>
              <a:t>ServiceMesh</a:t>
            </a:r>
            <a:r>
              <a:rPr lang="zh-CN" altLang="en-US" dirty="0">
                <a:effectLst/>
                <a:latin typeface="Helvetica" pitchFamily="2" charset="0"/>
              </a:rPr>
              <a:t>优劣势</a:t>
            </a:r>
            <a:endParaRPr lang="zh-CN" altLang="en-US" dirty="0"/>
          </a:p>
        </p:txBody>
      </p:sp>
      <p:sp>
        <p:nvSpPr>
          <p:cNvPr id="9" name="内容占位符 8">
            <a:extLst>
              <a:ext uri="{FF2B5EF4-FFF2-40B4-BE49-F238E27FC236}">
                <a16:creationId xmlns:a16="http://schemas.microsoft.com/office/drawing/2014/main" id="{09FDE55C-4B6C-FD44-50F2-F719ECB80B1E}"/>
              </a:ext>
            </a:extLst>
          </p:cNvPr>
          <p:cNvSpPr>
            <a:spLocks noGrp="1"/>
          </p:cNvSpPr>
          <p:nvPr>
            <p:ph sz="half" idx="1"/>
          </p:nvPr>
        </p:nvSpPr>
        <p:spPr/>
        <p:txBody>
          <a:bodyPr/>
          <a:lstStyle/>
          <a:p>
            <a:r>
              <a:rPr lang="en-US" altLang="zh-CN" dirty="0"/>
              <a:t>·</a:t>
            </a:r>
            <a:r>
              <a:rPr lang="zh-CN" altLang="en-US" dirty="0"/>
              <a:t>将基础架构逻辑从业务代码中剥离出来</a:t>
            </a:r>
          </a:p>
          <a:p>
            <a:pPr lvl="1"/>
            <a:r>
              <a:rPr lang="zh-CN" altLang="en-US" dirty="0"/>
              <a:t>分布式</a:t>
            </a:r>
            <a:r>
              <a:rPr lang="en" altLang="zh-CN" dirty="0"/>
              <a:t>tracing</a:t>
            </a:r>
          </a:p>
          <a:p>
            <a:pPr lvl="1"/>
            <a:r>
              <a:rPr lang="en" altLang="zh-CN" dirty="0"/>
              <a:t>• </a:t>
            </a:r>
            <a:r>
              <a:rPr lang="zh-CN" altLang="en-US" dirty="0"/>
              <a:t>日志</a:t>
            </a:r>
          </a:p>
          <a:p>
            <a:r>
              <a:rPr lang="zh-CN" altLang="en-US" dirty="0"/>
              <a:t>自由选择技术栈</a:t>
            </a:r>
          </a:p>
          <a:p>
            <a:r>
              <a:rPr lang="zh-CN" altLang="en-US" dirty="0"/>
              <a:t>帮助业务开发部门只关注业务逻辑</a:t>
            </a:r>
          </a:p>
        </p:txBody>
      </p:sp>
      <p:sp>
        <p:nvSpPr>
          <p:cNvPr id="10" name="内容占位符 9">
            <a:extLst>
              <a:ext uri="{FF2B5EF4-FFF2-40B4-BE49-F238E27FC236}">
                <a16:creationId xmlns:a16="http://schemas.microsoft.com/office/drawing/2014/main" id="{A6617ED2-CB33-DDCE-4530-6127126B8893}"/>
              </a:ext>
            </a:extLst>
          </p:cNvPr>
          <p:cNvSpPr>
            <a:spLocks noGrp="1"/>
          </p:cNvSpPr>
          <p:nvPr>
            <p:ph sz="half" idx="10"/>
          </p:nvPr>
        </p:nvSpPr>
        <p:spPr/>
        <p:txBody>
          <a:bodyPr/>
          <a:lstStyle/>
          <a:p>
            <a:r>
              <a:rPr lang="zh-CN" altLang="en-US" dirty="0">
                <a:effectLst/>
                <a:latin typeface="Helvetica" pitchFamily="2" charset="0"/>
              </a:rPr>
              <a:t>复杂</a:t>
            </a:r>
          </a:p>
          <a:p>
            <a:r>
              <a:rPr lang="en-US" altLang="zh-CN" dirty="0">
                <a:effectLst/>
                <a:latin typeface="Helvetica" pitchFamily="2" charset="0"/>
              </a:rPr>
              <a:t>• 	</a:t>
            </a:r>
            <a:r>
              <a:rPr lang="zh-CN" altLang="en-US" dirty="0">
                <a:effectLst/>
                <a:latin typeface="Helvetica" pitchFamily="2" charset="0"/>
              </a:rPr>
              <a:t>更多的运行实例</a:t>
            </a:r>
          </a:p>
          <a:p>
            <a:r>
              <a:rPr lang="zh-CN" altLang="en-US" dirty="0">
                <a:effectLst/>
                <a:latin typeface="Helvetica" pitchFamily="2" charset="0"/>
              </a:rPr>
              <a:t>可能带来额外的网络跳转</a:t>
            </a:r>
          </a:p>
          <a:p>
            <a:r>
              <a:rPr lang="en-US" altLang="zh-CN" dirty="0">
                <a:effectLst/>
                <a:latin typeface="Helvetica" pitchFamily="2" charset="0"/>
              </a:rPr>
              <a:t>• 	</a:t>
            </a:r>
            <a:r>
              <a:rPr lang="zh-CN" altLang="en-US" dirty="0">
                <a:effectLst/>
                <a:latin typeface="Helvetica" pitchFamily="2" charset="0"/>
              </a:rPr>
              <a:t>每个服务调用都要经过</a:t>
            </a:r>
            <a:r>
              <a:rPr lang="en" altLang="zh-CN" dirty="0">
                <a:effectLst/>
                <a:latin typeface="Helvetica" pitchFamily="2" charset="0"/>
              </a:rPr>
              <a:t>sidecar</a:t>
            </a:r>
          </a:p>
          <a:p>
            <a:r>
              <a:rPr lang="zh-CN" altLang="en-US" dirty="0">
                <a:effectLst/>
                <a:latin typeface="Helvetica" pitchFamily="2" charset="0"/>
              </a:rPr>
              <a:t>解决了一部分问题，同时要付出代价</a:t>
            </a:r>
          </a:p>
          <a:p>
            <a:r>
              <a:rPr lang="en-US" altLang="zh-CN" dirty="0">
                <a:effectLst/>
                <a:latin typeface="Helvetica" pitchFamily="2" charset="0"/>
              </a:rPr>
              <a:t>•	</a:t>
            </a:r>
            <a:r>
              <a:rPr lang="zh-CN" altLang="en-US" dirty="0">
                <a:effectLst/>
                <a:latin typeface="Helvetica" pitchFamily="2" charset="0"/>
              </a:rPr>
              <a:t>依然零处理复杂路由，类型映射，与外部系统整合等方面问题</a:t>
            </a:r>
          </a:p>
          <a:p>
            <a:r>
              <a:rPr lang="zh-CN" altLang="en-US" dirty="0">
                <a:effectLst/>
                <a:latin typeface="Helvetica" pitchFamily="2" charset="0"/>
              </a:rPr>
              <a:t>不解决业务逻辑或服务整合，服务组合等问题</a:t>
            </a:r>
          </a:p>
          <a:p>
            <a:endParaRPr lang="zh-CN" altLang="en-US" dirty="0"/>
          </a:p>
        </p:txBody>
      </p:sp>
    </p:spTree>
    <p:extLst>
      <p:ext uri="{BB962C8B-B14F-4D97-AF65-F5344CB8AC3E}">
        <p14:creationId xmlns:p14="http://schemas.microsoft.com/office/powerpoint/2010/main" val="1229064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 altLang="zh-CN" dirty="0">
                <a:effectLst/>
                <a:latin typeface="Helvetica" pitchFamily="2" charset="0"/>
              </a:rPr>
              <a:t>DevOps</a:t>
            </a:r>
            <a:endParaRPr lang="zh-CN" altLang="en-US" dirty="0">
              <a:effectLst/>
              <a:latin typeface="Helvetica" pitchFamily="2" charset="0"/>
            </a:endParaRPr>
          </a:p>
        </p:txBody>
      </p:sp>
    </p:spTree>
    <p:extLst>
      <p:ext uri="{BB962C8B-B14F-4D97-AF65-F5344CB8AC3E}">
        <p14:creationId xmlns:p14="http://schemas.microsoft.com/office/powerpoint/2010/main" val="3435088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392F1DA-96DF-056C-790B-2D6B3FD465C1}"/>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4FAF6798-ADCD-1CB7-3110-B8DB984F414D}"/>
              </a:ext>
            </a:extLst>
          </p:cNvPr>
          <p:cNvSpPr>
            <a:spLocks noGrp="1"/>
          </p:cNvSpPr>
          <p:nvPr>
            <p:ph sz="half" idx="1"/>
          </p:nvPr>
        </p:nvSpPr>
        <p:spPr/>
        <p:txBody>
          <a:bodyPr/>
          <a:lstStyle/>
          <a:p>
            <a:r>
              <a:rPr lang="en" altLang="zh-CN" dirty="0">
                <a:effectLst/>
                <a:latin typeface="Helvetica" pitchFamily="2" charset="0"/>
              </a:rPr>
              <a:t>DevOps</a:t>
            </a:r>
            <a:r>
              <a:rPr lang="zh-CN" altLang="en-US" dirty="0">
                <a:effectLst/>
                <a:latin typeface="Helvetica" pitchFamily="2" charset="0"/>
              </a:rPr>
              <a:t>是文化理念、实践、工具的一个集合，可以提高团队的软件快速交付能力，与使用传统软件开发工具和流程相比，能够帮助团队更加快速地开发和改善产品，使团队能够更好更快的满足客户需求、服务客户，最终在市场上更高效地参与竞争。</a:t>
            </a:r>
          </a:p>
        </p:txBody>
      </p:sp>
      <p:pic>
        <p:nvPicPr>
          <p:cNvPr id="5" name="图片 4">
            <a:extLst>
              <a:ext uri="{FF2B5EF4-FFF2-40B4-BE49-F238E27FC236}">
                <a16:creationId xmlns:a16="http://schemas.microsoft.com/office/drawing/2014/main" id="{AED08168-1FCD-CA6C-189A-6308247EEE8E}"/>
              </a:ext>
            </a:extLst>
          </p:cNvPr>
          <p:cNvPicPr>
            <a:picLocks noChangeAspect="1"/>
          </p:cNvPicPr>
          <p:nvPr/>
        </p:nvPicPr>
        <p:blipFill>
          <a:blip r:embed="rId2"/>
          <a:stretch>
            <a:fillRect/>
          </a:stretch>
        </p:blipFill>
        <p:spPr>
          <a:xfrm>
            <a:off x="2212181" y="3297137"/>
            <a:ext cx="7772400" cy="2134088"/>
          </a:xfrm>
          <a:prstGeom prst="rect">
            <a:avLst/>
          </a:prstGeom>
        </p:spPr>
      </p:pic>
    </p:spTree>
    <p:extLst>
      <p:ext uri="{BB962C8B-B14F-4D97-AF65-F5344CB8AC3E}">
        <p14:creationId xmlns:p14="http://schemas.microsoft.com/office/powerpoint/2010/main" val="105100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8A57AF0-73E7-6398-D591-D895207BA4E5}"/>
              </a:ext>
            </a:extLst>
          </p:cNvPr>
          <p:cNvSpPr>
            <a:spLocks noGrp="1"/>
          </p:cNvSpPr>
          <p:nvPr>
            <p:ph type="title"/>
          </p:nvPr>
        </p:nvSpPr>
        <p:spPr/>
        <p:txBody>
          <a:bodyPr/>
          <a:lstStyle/>
          <a:p>
            <a:r>
              <a:rPr lang="en" altLang="zh-CN" dirty="0">
                <a:effectLst/>
                <a:latin typeface="Helvetica" pitchFamily="2" charset="0"/>
              </a:rPr>
              <a:t>DevOps</a:t>
            </a:r>
            <a:r>
              <a:rPr lang="zh-CN" altLang="en-US" dirty="0">
                <a:effectLst/>
                <a:latin typeface="Helvetica" pitchFamily="2" charset="0"/>
              </a:rPr>
              <a:t>的特点</a:t>
            </a:r>
            <a:endParaRPr lang="zh-CN" altLang="en-US" dirty="0"/>
          </a:p>
        </p:txBody>
      </p:sp>
      <p:sp>
        <p:nvSpPr>
          <p:cNvPr id="6" name="内容占位符 5">
            <a:extLst>
              <a:ext uri="{FF2B5EF4-FFF2-40B4-BE49-F238E27FC236}">
                <a16:creationId xmlns:a16="http://schemas.microsoft.com/office/drawing/2014/main" id="{CAFA6FC1-F1C1-1587-C268-4B1BD950335A}"/>
              </a:ext>
            </a:extLst>
          </p:cNvPr>
          <p:cNvSpPr>
            <a:spLocks noGrp="1"/>
          </p:cNvSpPr>
          <p:nvPr>
            <p:ph sz="half" idx="1"/>
          </p:nvPr>
        </p:nvSpPr>
        <p:spPr/>
        <p:txBody>
          <a:bodyPr/>
          <a:lstStyle/>
          <a:p>
            <a:r>
              <a:rPr lang="zh-CN" altLang="en-US" sz="1600" dirty="0">
                <a:effectLst/>
                <a:latin typeface="Helvetica" pitchFamily="2" charset="0"/>
              </a:rPr>
              <a:t>快速交付</a:t>
            </a:r>
          </a:p>
          <a:p>
            <a:r>
              <a:rPr lang="zh-CN" altLang="en-US" sz="1600" dirty="0">
                <a:effectLst/>
                <a:latin typeface="Helvetica" pitchFamily="2" charset="0"/>
              </a:rPr>
              <a:t>持续集成和持续交付是自动执行软件发布流程（从构建到部署）的两项实践经验</a:t>
            </a:r>
            <a:endParaRPr lang="en-US" altLang="zh-CN" sz="1600" dirty="0">
              <a:effectLst/>
              <a:latin typeface="Helvetica" pitchFamily="2" charset="0"/>
            </a:endParaRPr>
          </a:p>
          <a:p>
            <a:endParaRPr lang="en-US" altLang="zh-CN" sz="1600" dirty="0">
              <a:effectLst/>
              <a:latin typeface="Helvetica" pitchFamily="2" charset="0"/>
            </a:endParaRPr>
          </a:p>
          <a:p>
            <a:r>
              <a:rPr lang="zh-CN" altLang="en-US" sz="1600" dirty="0">
                <a:effectLst/>
                <a:latin typeface="Helvetica" pitchFamily="2" charset="0"/>
              </a:rPr>
              <a:t>可靠性</a:t>
            </a:r>
          </a:p>
          <a:p>
            <a:r>
              <a:rPr lang="zh-CN" altLang="en-US" sz="1600" dirty="0">
                <a:effectLst/>
                <a:latin typeface="Helvetica" pitchFamily="2" charset="0"/>
              </a:rPr>
              <a:t>确保应用程序更新、基础设施变更的质量，在最终用户体验保障的同时，更加快速可靠地进行交付</a:t>
            </a:r>
          </a:p>
          <a:p>
            <a:endParaRPr lang="en-US" altLang="zh-CN" sz="1600" dirty="0">
              <a:latin typeface="Helvetica" pitchFamily="2" charset="0"/>
            </a:endParaRPr>
          </a:p>
          <a:p>
            <a:r>
              <a:rPr lang="zh-CN" altLang="en-US" sz="1600" dirty="0">
                <a:effectLst/>
                <a:latin typeface="Helvetica" pitchFamily="2" charset="0"/>
              </a:rPr>
              <a:t>规模</a:t>
            </a:r>
          </a:p>
          <a:p>
            <a:r>
              <a:rPr lang="zh-CN" altLang="en-US" sz="1600" dirty="0">
                <a:effectLst/>
                <a:latin typeface="Helvetica" pitchFamily="2" charset="0"/>
              </a:rPr>
              <a:t>基础设施即代码能够帮助团队以一种可重复、更高效的方式来管理部署、测试和生产环境</a:t>
            </a:r>
            <a:endParaRPr lang="en-US" altLang="zh-CN" sz="1600" dirty="0">
              <a:effectLst/>
              <a:latin typeface="Helvetica" pitchFamily="2" charset="0"/>
            </a:endParaRPr>
          </a:p>
          <a:p>
            <a:endParaRPr lang="en-US" altLang="zh-CN" sz="1600" dirty="0">
              <a:latin typeface="Helvetica" pitchFamily="2" charset="0"/>
            </a:endParaRPr>
          </a:p>
          <a:p>
            <a:r>
              <a:rPr lang="zh-CN" altLang="en-US" sz="1600" dirty="0">
                <a:effectLst/>
                <a:latin typeface="Helvetica" pitchFamily="2" charset="0"/>
              </a:rPr>
              <a:t>增强合作</a:t>
            </a:r>
          </a:p>
          <a:p>
            <a:r>
              <a:rPr lang="zh-CN" altLang="en-US" sz="1600" dirty="0">
                <a:effectLst/>
                <a:latin typeface="Helvetica" pitchFamily="2" charset="0"/>
              </a:rPr>
              <a:t>开发人员和运维团队密切合作，共同承担更大的责任，并将各自的工作流程相互融合</a:t>
            </a:r>
          </a:p>
        </p:txBody>
      </p:sp>
    </p:spTree>
    <p:extLst>
      <p:ext uri="{BB962C8B-B14F-4D97-AF65-F5344CB8AC3E}">
        <p14:creationId xmlns:p14="http://schemas.microsoft.com/office/powerpoint/2010/main" val="311595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16DD73-3C38-82DD-25E1-4D33B8BCAC74}"/>
              </a:ext>
            </a:extLst>
          </p:cNvPr>
          <p:cNvSpPr>
            <a:spLocks noGrp="1"/>
          </p:cNvSpPr>
          <p:nvPr>
            <p:ph type="title"/>
          </p:nvPr>
        </p:nvSpPr>
        <p:spPr/>
        <p:txBody>
          <a:bodyPr/>
          <a:lstStyle/>
          <a:p>
            <a:r>
              <a:rPr lang="en" altLang="zh-CN" dirty="0">
                <a:effectLst/>
                <a:latin typeface="Helvetica" pitchFamily="2" charset="0"/>
              </a:rPr>
              <a:t>DevOps</a:t>
            </a:r>
            <a:r>
              <a:rPr lang="zh-CN" altLang="en-US" dirty="0">
                <a:effectLst/>
                <a:latin typeface="Helvetica" pitchFamily="2" charset="0"/>
              </a:rPr>
              <a:t>方法</a:t>
            </a:r>
            <a:endParaRPr kumimoji="1" lang="zh-CN" altLang="en-US" dirty="0"/>
          </a:p>
        </p:txBody>
      </p:sp>
      <p:sp>
        <p:nvSpPr>
          <p:cNvPr id="3" name="内容占位符 2">
            <a:extLst>
              <a:ext uri="{FF2B5EF4-FFF2-40B4-BE49-F238E27FC236}">
                <a16:creationId xmlns:a16="http://schemas.microsoft.com/office/drawing/2014/main" id="{11EA7CC5-B99F-2D32-1462-F80FFF508C54}"/>
              </a:ext>
            </a:extLst>
          </p:cNvPr>
          <p:cNvSpPr>
            <a:spLocks noGrp="1"/>
          </p:cNvSpPr>
          <p:nvPr>
            <p:ph sz="half" idx="1"/>
          </p:nvPr>
        </p:nvSpPr>
        <p:spPr/>
        <p:txBody>
          <a:bodyPr/>
          <a:lstStyle/>
          <a:p>
            <a:r>
              <a:rPr lang="zh-CN" altLang="en-US" dirty="0">
                <a:effectLst/>
                <a:latin typeface="Helvetica" pitchFamily="2" charset="0"/>
              </a:rPr>
              <a:t>持续集成（</a:t>
            </a:r>
            <a:r>
              <a:rPr lang="en" altLang="zh-CN" dirty="0">
                <a:effectLst/>
                <a:latin typeface="Helvetica" pitchFamily="2" charset="0"/>
              </a:rPr>
              <a:t>CI</a:t>
            </a:r>
            <a:r>
              <a:rPr lang="zh-CN" altLang="en" dirty="0">
                <a:effectLst/>
                <a:latin typeface="Helvetica" pitchFamily="2" charset="0"/>
              </a:rPr>
              <a:t>）</a:t>
            </a:r>
          </a:p>
          <a:p>
            <a:r>
              <a:rPr lang="zh-CN" altLang="en-US" dirty="0">
                <a:effectLst/>
                <a:latin typeface="Helvetica" pitchFamily="2" charset="0"/>
              </a:rPr>
              <a:t>定期将代码变更合并</a:t>
            </a:r>
          </a:p>
          <a:p>
            <a:r>
              <a:rPr lang="zh-CN" altLang="en-US" dirty="0">
                <a:effectLst/>
                <a:latin typeface="Helvetica" pitchFamily="2" charset="0"/>
              </a:rPr>
              <a:t>自动运行构建和测试操作</a:t>
            </a:r>
          </a:p>
          <a:p>
            <a:endParaRPr kumimoji="1" lang="en-US" altLang="zh-CN" dirty="0"/>
          </a:p>
          <a:p>
            <a:r>
              <a:rPr lang="zh-CN" altLang="en-US" dirty="0">
                <a:effectLst/>
                <a:latin typeface="Helvetica" pitchFamily="2" charset="0"/>
              </a:rPr>
              <a:t>基础设施即代码（</a:t>
            </a:r>
            <a:r>
              <a:rPr lang="en" altLang="zh-CN" dirty="0" err="1">
                <a:effectLst/>
                <a:latin typeface="Helvetica" pitchFamily="2" charset="0"/>
              </a:rPr>
              <a:t>laC</a:t>
            </a:r>
            <a:r>
              <a:rPr lang="zh-CN" altLang="en" dirty="0">
                <a:effectLst/>
                <a:latin typeface="Helvetica" pitchFamily="2" charset="0"/>
              </a:rPr>
              <a:t>）</a:t>
            </a:r>
          </a:p>
          <a:p>
            <a:r>
              <a:rPr lang="zh-CN" altLang="en-US" dirty="0">
                <a:effectLst/>
                <a:latin typeface="Helvetica" pitchFamily="2" charset="0"/>
              </a:rPr>
              <a:t>通过代码和软件部署技术对基础设施进行管理</a:t>
            </a:r>
          </a:p>
          <a:p>
            <a:endParaRPr kumimoji="1" lang="zh-CN" altLang="en-US" dirty="0"/>
          </a:p>
        </p:txBody>
      </p:sp>
      <p:sp>
        <p:nvSpPr>
          <p:cNvPr id="4" name="内容占位符 3">
            <a:extLst>
              <a:ext uri="{FF2B5EF4-FFF2-40B4-BE49-F238E27FC236}">
                <a16:creationId xmlns:a16="http://schemas.microsoft.com/office/drawing/2014/main" id="{265E5913-2B62-6D86-3028-48C36145E5F2}"/>
              </a:ext>
            </a:extLst>
          </p:cNvPr>
          <p:cNvSpPr>
            <a:spLocks noGrp="1"/>
          </p:cNvSpPr>
          <p:nvPr>
            <p:ph sz="half" idx="10"/>
          </p:nvPr>
        </p:nvSpPr>
        <p:spPr/>
        <p:txBody>
          <a:bodyPr/>
          <a:lstStyle/>
          <a:p>
            <a:r>
              <a:rPr lang="zh-CN" altLang="en-US" dirty="0">
                <a:effectLst/>
                <a:latin typeface="Helvetica" pitchFamily="2" charset="0"/>
              </a:rPr>
              <a:t>持续交付（</a:t>
            </a:r>
            <a:r>
              <a:rPr lang="en" altLang="zh-CN" dirty="0">
                <a:effectLst/>
                <a:latin typeface="Helvetica" pitchFamily="2" charset="0"/>
              </a:rPr>
              <a:t>CD</a:t>
            </a:r>
            <a:r>
              <a:rPr lang="zh-CN" altLang="en" dirty="0">
                <a:effectLst/>
                <a:latin typeface="Helvetica" pitchFamily="2" charset="0"/>
              </a:rPr>
              <a:t>）</a:t>
            </a:r>
          </a:p>
          <a:p>
            <a:r>
              <a:rPr lang="zh-CN" altLang="en-US" dirty="0">
                <a:effectLst/>
                <a:latin typeface="Helvetica" pitchFamily="2" charset="0"/>
              </a:rPr>
              <a:t>构建后部署到所有环境中实现对持续集成的扩展</a:t>
            </a:r>
          </a:p>
          <a:p>
            <a:endParaRPr kumimoji="1" lang="en-US" altLang="zh-CN" dirty="0"/>
          </a:p>
          <a:p>
            <a:r>
              <a:rPr lang="zh-CN" altLang="en-US" dirty="0">
                <a:effectLst/>
                <a:latin typeface="Helvetica" pitchFamily="2" charset="0"/>
              </a:rPr>
              <a:t>监控和日志</a:t>
            </a:r>
          </a:p>
          <a:p>
            <a:r>
              <a:rPr lang="zh-CN" altLang="en-US" dirty="0">
                <a:effectLst/>
                <a:latin typeface="Helvetica" pitchFamily="2" charset="0"/>
              </a:rPr>
              <a:t>通过数据采集分类和分析，对应用健康和体验进行监控报警</a:t>
            </a:r>
          </a:p>
          <a:p>
            <a:endParaRPr kumimoji="1" lang="zh-CN" altLang="en-US" dirty="0"/>
          </a:p>
        </p:txBody>
      </p:sp>
    </p:spTree>
    <p:extLst>
      <p:ext uri="{BB962C8B-B14F-4D97-AF65-F5344CB8AC3E}">
        <p14:creationId xmlns:p14="http://schemas.microsoft.com/office/powerpoint/2010/main" val="64964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96F1F33-65C6-A1CF-2D1D-8F85D1888502}"/>
              </a:ext>
            </a:extLst>
          </p:cNvPr>
          <p:cNvSpPr>
            <a:spLocks noGrp="1"/>
          </p:cNvSpPr>
          <p:nvPr>
            <p:ph type="title"/>
          </p:nvPr>
        </p:nvSpPr>
        <p:spPr/>
        <p:txBody>
          <a:bodyPr/>
          <a:lstStyle/>
          <a:p>
            <a:r>
              <a:rPr lang="en" altLang="zh-CN" dirty="0">
                <a:effectLst/>
                <a:latin typeface="Helvetica" pitchFamily="2" charset="0"/>
              </a:rPr>
              <a:t>DevOps</a:t>
            </a:r>
            <a:r>
              <a:rPr lang="zh-CN" altLang="en" dirty="0">
                <a:effectLst/>
                <a:latin typeface="Helvetica" pitchFamily="2" charset="0"/>
              </a:rPr>
              <a:t>工具</a:t>
            </a:r>
            <a:endParaRPr lang="zh-CN" altLang="en-US" dirty="0"/>
          </a:p>
        </p:txBody>
      </p:sp>
      <p:sp>
        <p:nvSpPr>
          <p:cNvPr id="6" name="内容占位符 5">
            <a:extLst>
              <a:ext uri="{FF2B5EF4-FFF2-40B4-BE49-F238E27FC236}">
                <a16:creationId xmlns:a16="http://schemas.microsoft.com/office/drawing/2014/main" id="{3E66D268-6A6C-64CC-FC23-B32810A77ECE}"/>
              </a:ext>
            </a:extLst>
          </p:cNvPr>
          <p:cNvSpPr>
            <a:spLocks noGrp="1"/>
          </p:cNvSpPr>
          <p:nvPr>
            <p:ph sz="half" idx="1"/>
          </p:nvPr>
        </p:nvSpPr>
        <p:spPr/>
        <p:txBody>
          <a:bodyPr/>
          <a:lstStyle/>
          <a:p>
            <a:endParaRPr lang="zh-CN" altLang="en-US" dirty="0"/>
          </a:p>
        </p:txBody>
      </p:sp>
      <p:pic>
        <p:nvPicPr>
          <p:cNvPr id="7" name="图片 6">
            <a:extLst>
              <a:ext uri="{FF2B5EF4-FFF2-40B4-BE49-F238E27FC236}">
                <a16:creationId xmlns:a16="http://schemas.microsoft.com/office/drawing/2014/main" id="{7D2F2B2C-361B-EF23-854B-13780AA14E27}"/>
              </a:ext>
            </a:extLst>
          </p:cNvPr>
          <p:cNvPicPr>
            <a:picLocks noChangeAspect="1"/>
          </p:cNvPicPr>
          <p:nvPr/>
        </p:nvPicPr>
        <p:blipFill>
          <a:blip r:embed="rId2"/>
          <a:stretch>
            <a:fillRect/>
          </a:stretch>
        </p:blipFill>
        <p:spPr>
          <a:xfrm>
            <a:off x="2212181" y="2862867"/>
            <a:ext cx="7772400" cy="2919502"/>
          </a:xfrm>
          <a:prstGeom prst="rect">
            <a:avLst/>
          </a:prstGeom>
        </p:spPr>
      </p:pic>
    </p:spTree>
    <p:extLst>
      <p:ext uri="{BB962C8B-B14F-4D97-AF65-F5344CB8AC3E}">
        <p14:creationId xmlns:p14="http://schemas.microsoft.com/office/powerpoint/2010/main" val="57942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latin typeface="微软雅黑" panose="020B0503020204020204" pitchFamily="34" charset="-122"/>
              </a:rPr>
              <a:t>总结与思考</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1920713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9D0AB4-ACC6-65A7-99CC-78C6291E7FD2}"/>
              </a:ext>
            </a:extLst>
          </p:cNvPr>
          <p:cNvSpPr>
            <a:spLocks noGrp="1"/>
          </p:cNvSpPr>
          <p:nvPr>
            <p:ph type="title"/>
          </p:nvPr>
        </p:nvSpPr>
        <p:spPr/>
        <p:txBody>
          <a:bodyPr/>
          <a:lstStyle/>
          <a:p>
            <a:r>
              <a:rPr lang="zh-CN" altLang="en-US" dirty="0">
                <a:effectLst/>
                <a:latin typeface="Helvetica" pitchFamily="2" charset="0"/>
              </a:rPr>
              <a:t>云计算与容器发展历程</a:t>
            </a:r>
          </a:p>
        </p:txBody>
      </p:sp>
      <p:sp>
        <p:nvSpPr>
          <p:cNvPr id="3" name="内容占位符 2">
            <a:extLst>
              <a:ext uri="{FF2B5EF4-FFF2-40B4-BE49-F238E27FC236}">
                <a16:creationId xmlns:a16="http://schemas.microsoft.com/office/drawing/2014/main" id="{FDA4E1C2-FA3E-2D7D-2A70-7AB2459637DE}"/>
              </a:ext>
            </a:extLst>
          </p:cNvPr>
          <p:cNvSpPr>
            <a:spLocks noGrp="1"/>
          </p:cNvSpPr>
          <p:nvPr>
            <p:ph sz="half" idx="1"/>
          </p:nvPr>
        </p:nvSpPr>
        <p:spPr/>
        <p:txBody>
          <a:bodyPr/>
          <a:lstStyle/>
          <a:p>
            <a:r>
              <a:rPr lang="en" altLang="zh-CN" dirty="0"/>
              <a:t>Cloud Native</a:t>
            </a:r>
            <a:r>
              <a:rPr lang="zh-CN" altLang="en-US" dirty="0"/>
              <a:t> 已成为云计算发展趋势，</a:t>
            </a:r>
            <a:r>
              <a:rPr lang="en" altLang="zh-CN" dirty="0"/>
              <a:t>CNCF</a:t>
            </a:r>
            <a:r>
              <a:rPr lang="zh-CN" altLang="en-US" dirty="0"/>
              <a:t>已基本成为</a:t>
            </a:r>
            <a:r>
              <a:rPr lang="en" altLang="zh-CN" dirty="0"/>
              <a:t>Cloud Native</a:t>
            </a:r>
            <a:r>
              <a:rPr lang="zh-CN" altLang="en-US" dirty="0"/>
              <a:t>的业界事实标准</a:t>
            </a:r>
          </a:p>
        </p:txBody>
      </p:sp>
      <p:pic>
        <p:nvPicPr>
          <p:cNvPr id="1026" name="Picture 2">
            <a:extLst>
              <a:ext uri="{FF2B5EF4-FFF2-40B4-BE49-F238E27FC236}">
                <a16:creationId xmlns:a16="http://schemas.microsoft.com/office/drawing/2014/main" id="{B0A2AE02-59D6-813E-D327-A6F7C192E4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849" b="7423"/>
          <a:stretch/>
        </p:blipFill>
        <p:spPr bwMode="auto">
          <a:xfrm>
            <a:off x="952211" y="2275609"/>
            <a:ext cx="10292339" cy="379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https://www.atlassian.com/zh/microservices/cloud-computing</a:t>
            </a:r>
            <a:endParaRPr lang="en" altLang="zh-CN" dirty="0"/>
          </a:p>
          <a:p>
            <a:r>
              <a:rPr lang="en" altLang="zh-CN" dirty="0">
                <a:hlinkClick r:id="rId3"/>
              </a:rPr>
              <a:t>https://www.sap.cn/products/technology-platform/what-is-cloud-computing.html</a:t>
            </a:r>
            <a:endParaRPr lang="en" altLang="zh-CN" dirty="0"/>
          </a:p>
          <a:p>
            <a:r>
              <a:rPr lang="en" altLang="zh-CN" dirty="0">
                <a:hlinkClick r:id="rId4"/>
              </a:rPr>
              <a:t>https://www.thebyte.com.cn/architecture/history.html</a:t>
            </a:r>
            <a:endParaRPr lang="en" altLang="zh-CN" dirty="0"/>
          </a:p>
          <a:p>
            <a:r>
              <a:rPr lang="en-US" altLang="zh-CN" dirty="0">
                <a:hlinkClick r:id="rId5"/>
              </a:rPr>
              <a:t>https://cloud.google.com/learn/what-is-cloud-native?hl=zh-CN</a:t>
            </a:r>
            <a:endParaRPr lang="en" altLang="zh-CN" dirty="0"/>
          </a:p>
          <a:p>
            <a:endParaRPr lang="en-US" altLang="zh-CN" dirty="0"/>
          </a:p>
          <a:p>
            <a:endParaRPr lang="en" altLang="zh-CN" dirty="0"/>
          </a:p>
          <a:p>
            <a:endParaRPr lang="en" altLang="zh-CN" dirty="0"/>
          </a:p>
          <a:p>
            <a:endParaRPr lang="en" altLang="zh-CN" sz="1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6">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a:p>
            <a:endParaRPr lang="en" altLang="zh-CN" sz="18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679AE44D-B1D1-FE66-1EC0-D72F8638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80" y="1200579"/>
            <a:ext cx="9691202" cy="5108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通用服务器节点</a:t>
            </a:r>
            <a:endParaRPr lang="en-US" altLang="zh-CN" sz="2400" dirty="0"/>
          </a:p>
          <a:p>
            <a:pPr marL="753456" lvl="1" indent="-514350">
              <a:buFont typeface="+mj-lt"/>
              <a:buAutoNum type="arabicPeriod"/>
            </a:pPr>
            <a:r>
              <a:rPr lang="en-US" altLang="zh-CN" sz="2400" dirty="0"/>
              <a:t>AI</a:t>
            </a:r>
            <a:r>
              <a:rPr lang="zh-CN" altLang="en-US" sz="2400" dirty="0"/>
              <a:t> 服务器节点 </a:t>
            </a:r>
            <a:r>
              <a:rPr lang="en-US" altLang="zh-CN" sz="2400" dirty="0"/>
              <a:t>GPU</a:t>
            </a:r>
          </a:p>
          <a:p>
            <a:pPr marL="753456" lvl="1" indent="-514350">
              <a:buFont typeface="+mj-lt"/>
              <a:buAutoNum type="arabicPeriod"/>
            </a:pPr>
            <a:r>
              <a:rPr lang="en-US" altLang="zh-CN" sz="2400" dirty="0"/>
              <a:t>AI </a:t>
            </a:r>
            <a:r>
              <a:rPr lang="zh-CN" altLang="en-US" sz="2400" dirty="0"/>
              <a:t>服务器节点 </a:t>
            </a:r>
            <a:r>
              <a:rPr lang="en-US" altLang="zh-CN" sz="2400" dirty="0"/>
              <a:t>NPU</a:t>
            </a:r>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容器技术兴起</a:t>
            </a:r>
            <a:endParaRPr lang="en-US" altLang="zh-CN" dirty="0"/>
          </a:p>
        </p:txBody>
      </p:sp>
    </p:spTree>
    <p:extLst>
      <p:ext uri="{BB962C8B-B14F-4D97-AF65-F5344CB8AC3E}">
        <p14:creationId xmlns:p14="http://schemas.microsoft.com/office/powerpoint/2010/main" val="3937620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6F03769-3422-AB3B-DAC8-28A0C5BB80D5}"/>
              </a:ext>
            </a:extLst>
          </p:cNvPr>
          <p:cNvSpPr>
            <a:spLocks noGrp="1"/>
          </p:cNvSpPr>
          <p:nvPr>
            <p:ph type="title"/>
          </p:nvPr>
        </p:nvSpPr>
        <p:spPr/>
        <p:txBody>
          <a:bodyPr/>
          <a:lstStyle/>
          <a:p>
            <a:r>
              <a:rPr lang="zh-CN" altLang="en" dirty="0">
                <a:effectLst/>
                <a:latin typeface="Helvetica" pitchFamily="2" charset="0"/>
              </a:rPr>
              <a:t>（</a:t>
            </a:r>
            <a:r>
              <a:rPr lang="en" altLang="zh-CN" dirty="0">
                <a:effectLst/>
                <a:latin typeface="Helvetica" pitchFamily="2" charset="0"/>
              </a:rPr>
              <a:t>CNCF</a:t>
            </a:r>
          </a:p>
        </p:txBody>
      </p:sp>
      <p:sp>
        <p:nvSpPr>
          <p:cNvPr id="3" name="内容占位符 2">
            <a:extLst>
              <a:ext uri="{FF2B5EF4-FFF2-40B4-BE49-F238E27FC236}">
                <a16:creationId xmlns:a16="http://schemas.microsoft.com/office/drawing/2014/main" id="{8E1C9813-E7C4-ED12-8FBE-C75A5DCE2F45}"/>
              </a:ext>
            </a:extLst>
          </p:cNvPr>
          <p:cNvSpPr>
            <a:spLocks noGrp="1"/>
          </p:cNvSpPr>
          <p:nvPr>
            <p:ph sz="half" idx="1"/>
          </p:nvPr>
        </p:nvSpPr>
        <p:spPr/>
        <p:txBody>
          <a:bodyPr/>
          <a:lstStyle/>
          <a:p>
            <a:r>
              <a:rPr lang="zh-CN" altLang="en-US" dirty="0">
                <a:effectLst/>
                <a:latin typeface="Helvetica" pitchFamily="2" charset="0"/>
              </a:rPr>
              <a:t>云原生技术有利于各组织在公有云、私有云和混合云等新型动态环境中，构建和运行可弹性扩展的应用。</a:t>
            </a:r>
          </a:p>
          <a:p>
            <a:r>
              <a:rPr lang="zh-CN" altLang="en-US" dirty="0">
                <a:effectLst/>
                <a:latin typeface="Helvetica" pitchFamily="2" charset="0"/>
              </a:rPr>
              <a:t>云原生的代表技术包括容器、服务网格、微服务、不可变基础设施和声明式</a:t>
            </a:r>
            <a:r>
              <a:rPr lang="en" altLang="zh-CN" dirty="0">
                <a:effectLst/>
                <a:latin typeface="Helvetica" pitchFamily="2" charset="0"/>
              </a:rPr>
              <a:t>API</a:t>
            </a:r>
            <a:r>
              <a:rPr lang="zh-CN" altLang="en" dirty="0">
                <a:effectLst/>
                <a:latin typeface="Helvetica" pitchFamily="2" charset="0"/>
              </a:rPr>
              <a:t>。</a:t>
            </a:r>
          </a:p>
          <a:p>
            <a:r>
              <a:rPr lang="zh-CN" altLang="en-US" dirty="0">
                <a:effectLst/>
                <a:latin typeface="Helvetica" pitchFamily="2" charset="0"/>
              </a:rPr>
              <a:t>这些技术能够构建容错性好、易于管理和便于观察的松耦合系统。结合可靠的自动化手段，云原生技术使工程师能够轻松地对系统作出频繁和可预测的重大变更</a:t>
            </a:r>
          </a:p>
        </p:txBody>
      </p:sp>
      <p:pic>
        <p:nvPicPr>
          <p:cNvPr id="2" name="图片 1">
            <a:extLst>
              <a:ext uri="{FF2B5EF4-FFF2-40B4-BE49-F238E27FC236}">
                <a16:creationId xmlns:a16="http://schemas.microsoft.com/office/drawing/2014/main" id="{0AEF1AD7-D951-8658-E67F-949857D850B2}"/>
              </a:ext>
            </a:extLst>
          </p:cNvPr>
          <p:cNvPicPr>
            <a:picLocks noChangeAspect="1"/>
          </p:cNvPicPr>
          <p:nvPr/>
        </p:nvPicPr>
        <p:blipFill>
          <a:blip r:embed="rId2"/>
          <a:stretch>
            <a:fillRect/>
          </a:stretch>
        </p:blipFill>
        <p:spPr>
          <a:xfrm>
            <a:off x="2212181" y="3649786"/>
            <a:ext cx="7772400" cy="2840224"/>
          </a:xfrm>
          <a:prstGeom prst="rect">
            <a:avLst/>
          </a:prstGeom>
        </p:spPr>
      </p:pic>
    </p:spTree>
    <p:extLst>
      <p:ext uri="{BB962C8B-B14F-4D97-AF65-F5344CB8AC3E}">
        <p14:creationId xmlns:p14="http://schemas.microsoft.com/office/powerpoint/2010/main" val="215390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3B771BA-7BEF-4875-9620-0697CCB1F5C5}"/>
              </a:ext>
            </a:extLst>
          </p:cNvPr>
          <p:cNvSpPr>
            <a:spLocks noGrp="1"/>
          </p:cNvSpPr>
          <p:nvPr>
            <p:ph type="title"/>
          </p:nvPr>
        </p:nvSpPr>
        <p:spPr/>
        <p:txBody>
          <a:bodyPr/>
          <a:lstStyle/>
          <a:p>
            <a:r>
              <a:rPr lang="en" altLang="zh-CN" dirty="0">
                <a:effectLst/>
                <a:latin typeface="Helvetica" pitchFamily="2" charset="0"/>
              </a:rPr>
              <a:t>CNCF</a:t>
            </a:r>
            <a:r>
              <a:rPr lang="zh-CN" altLang="en-US" dirty="0">
                <a:effectLst/>
                <a:latin typeface="Helvetica" pitchFamily="2" charset="0"/>
              </a:rPr>
              <a:t>对云原生定义</a:t>
            </a:r>
            <a:endParaRPr lang="zh-CN" altLang="en-US" dirty="0"/>
          </a:p>
        </p:txBody>
      </p:sp>
      <p:sp>
        <p:nvSpPr>
          <p:cNvPr id="6" name="内容占位符 5">
            <a:extLst>
              <a:ext uri="{FF2B5EF4-FFF2-40B4-BE49-F238E27FC236}">
                <a16:creationId xmlns:a16="http://schemas.microsoft.com/office/drawing/2014/main" id="{E568C2EA-3739-75B3-4F9E-89F20A97649C}"/>
              </a:ext>
            </a:extLst>
          </p:cNvPr>
          <p:cNvSpPr>
            <a:spLocks noGrp="1"/>
          </p:cNvSpPr>
          <p:nvPr>
            <p:ph sz="half" idx="1"/>
          </p:nvPr>
        </p:nvSpPr>
        <p:spPr/>
        <p:txBody>
          <a:bodyPr/>
          <a:lstStyle/>
          <a:p>
            <a:r>
              <a:rPr lang="zh-CN" altLang="en-US" dirty="0">
                <a:effectLst/>
                <a:latin typeface="Helvetica" pitchFamily="2" charset="0"/>
              </a:rPr>
              <a:t>容器：</a:t>
            </a:r>
          </a:p>
          <a:p>
            <a:r>
              <a:rPr lang="zh-CN" altLang="en-US" dirty="0">
                <a:effectLst/>
                <a:latin typeface="Helvetica" pitchFamily="2" charset="0"/>
              </a:rPr>
              <a:t>比虚拟机更轻量级、更快的虚拟化技术，秒级创建，小容量</a:t>
            </a:r>
            <a:r>
              <a:rPr lang="en" altLang="zh-CN" dirty="0">
                <a:effectLst/>
                <a:latin typeface="Helvetica" pitchFamily="2" charset="0"/>
              </a:rPr>
              <a:t>MB</a:t>
            </a:r>
            <a:r>
              <a:rPr lang="zh-CN" altLang="en-US" dirty="0">
                <a:effectLst/>
                <a:latin typeface="Helvetica" pitchFamily="2" charset="0"/>
              </a:rPr>
              <a:t>级别</a:t>
            </a:r>
          </a:p>
          <a:p>
            <a:r>
              <a:rPr lang="zh-CN" altLang="en-US" dirty="0">
                <a:effectLst/>
                <a:latin typeface="Helvetica" pitchFamily="2" charset="0"/>
              </a:rPr>
              <a:t>特点：</a:t>
            </a:r>
          </a:p>
          <a:p>
            <a:pPr>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Build, Ship and Run</a:t>
            </a:r>
          </a:p>
          <a:p>
            <a:pPr>
              <a:buFont typeface="Arial" panose="020B0604020202020204" pitchFamily="34" charset="0"/>
              <a:buChar char="•"/>
            </a:pPr>
            <a:r>
              <a:rPr lang="en" altLang="zh-CN" dirty="0">
                <a:effectLst/>
                <a:latin typeface="Helvetica" pitchFamily="2" charset="0"/>
              </a:rPr>
              <a:t>﻿﻿Build once,</a:t>
            </a:r>
            <a:br>
              <a:rPr lang="en" altLang="zh-CN" dirty="0">
                <a:effectLst/>
                <a:latin typeface="Helvetica" pitchFamily="2" charset="0"/>
              </a:rPr>
            </a:br>
            <a:r>
              <a:rPr lang="en" altLang="zh-CN" dirty="0">
                <a:effectLst/>
                <a:latin typeface="Helvetica" pitchFamily="2" charset="0"/>
              </a:rPr>
              <a:t>Run </a:t>
            </a:r>
            <a:r>
              <a:rPr lang="en" altLang="zh-CN" dirty="0" err="1">
                <a:effectLst/>
                <a:latin typeface="Helvetica" pitchFamily="2" charset="0"/>
              </a:rPr>
              <a:t>AnyWhere</a:t>
            </a:r>
            <a:endParaRPr lang="en" altLang="zh-CN" dirty="0">
              <a:effectLst/>
              <a:latin typeface="Helvetica" pitchFamily="2" charset="0"/>
            </a:endParaRPr>
          </a:p>
          <a:p>
            <a:endParaRPr lang="en-US" altLang="zh-CN" dirty="0"/>
          </a:p>
          <a:p>
            <a:endParaRPr lang="zh-CN" altLang="en-US" dirty="0"/>
          </a:p>
        </p:txBody>
      </p:sp>
      <p:sp>
        <p:nvSpPr>
          <p:cNvPr id="7" name="内容占位符 6">
            <a:extLst>
              <a:ext uri="{FF2B5EF4-FFF2-40B4-BE49-F238E27FC236}">
                <a16:creationId xmlns:a16="http://schemas.microsoft.com/office/drawing/2014/main" id="{292B0A9B-67C5-2C5A-AD91-900914E2E7A8}"/>
              </a:ext>
            </a:extLst>
          </p:cNvPr>
          <p:cNvSpPr>
            <a:spLocks noGrp="1"/>
          </p:cNvSpPr>
          <p:nvPr>
            <p:ph sz="half" idx="10"/>
          </p:nvPr>
        </p:nvSpPr>
        <p:spPr/>
        <p:txBody>
          <a:bodyPr/>
          <a:lstStyle/>
          <a:p>
            <a:r>
              <a:rPr lang="zh-CN" altLang="en-US" dirty="0">
                <a:effectLst/>
                <a:latin typeface="Helvetica" pitchFamily="2" charset="0"/>
              </a:rPr>
              <a:t>服务网格：</a:t>
            </a:r>
          </a:p>
          <a:p>
            <a:r>
              <a:rPr lang="zh-CN" altLang="en-US" dirty="0">
                <a:effectLst/>
                <a:latin typeface="Helvetica" pitchFamily="2" charset="0"/>
              </a:rPr>
              <a:t>将微服务注册</a:t>
            </a:r>
            <a:r>
              <a:rPr lang="en-US" altLang="zh-CN" dirty="0">
                <a:effectLst/>
                <a:latin typeface="Helvetica" pitchFamily="2" charset="0"/>
              </a:rPr>
              <a:t>/</a:t>
            </a:r>
            <a:r>
              <a:rPr lang="zh-CN" altLang="en-US" dirty="0">
                <a:effectLst/>
                <a:latin typeface="Helvetica" pitchFamily="2" charset="0"/>
              </a:rPr>
              <a:t>发现</a:t>
            </a:r>
            <a:r>
              <a:rPr lang="en-US" altLang="zh-CN" dirty="0">
                <a:effectLst/>
                <a:latin typeface="Helvetica" pitchFamily="2" charset="0"/>
              </a:rPr>
              <a:t>/</a:t>
            </a:r>
            <a:r>
              <a:rPr lang="zh-CN" altLang="en-US" dirty="0">
                <a:effectLst/>
                <a:latin typeface="Helvetica" pitchFamily="2" charset="0"/>
              </a:rPr>
              <a:t>路由</a:t>
            </a:r>
            <a:r>
              <a:rPr lang="en-US" altLang="zh-CN" dirty="0">
                <a:effectLst/>
                <a:latin typeface="Helvetica" pitchFamily="2" charset="0"/>
              </a:rPr>
              <a:t>/</a:t>
            </a:r>
            <a:r>
              <a:rPr lang="zh-CN" altLang="en-US" dirty="0">
                <a:effectLst/>
                <a:latin typeface="Helvetica" pitchFamily="2" charset="0"/>
              </a:rPr>
              <a:t>限流</a:t>
            </a:r>
            <a:r>
              <a:rPr lang="en-US" altLang="zh-CN" dirty="0">
                <a:effectLst/>
                <a:latin typeface="Helvetica" pitchFamily="2" charset="0"/>
              </a:rPr>
              <a:t>/</a:t>
            </a:r>
            <a:r>
              <a:rPr lang="zh-CN" altLang="en-US" dirty="0">
                <a:effectLst/>
                <a:latin typeface="Helvetica" pitchFamily="2" charset="0"/>
              </a:rPr>
              <a:t>熔断</a:t>
            </a:r>
            <a:r>
              <a:rPr lang="en-US" altLang="zh-CN" dirty="0">
                <a:effectLst/>
                <a:latin typeface="Helvetica" pitchFamily="2" charset="0"/>
              </a:rPr>
              <a:t>/</a:t>
            </a:r>
            <a:r>
              <a:rPr lang="zh-CN" altLang="en-US" dirty="0">
                <a:effectLst/>
                <a:latin typeface="Helvetica" pitchFamily="2" charset="0"/>
              </a:rPr>
              <a:t>安全功能部</a:t>
            </a:r>
          </a:p>
          <a:p>
            <a:r>
              <a:rPr lang="zh-CN" altLang="en-US" dirty="0">
                <a:effectLst/>
                <a:latin typeface="Helvetica" pitchFamily="2" charset="0"/>
              </a:rPr>
              <a:t>署到单独的</a:t>
            </a:r>
            <a:r>
              <a:rPr lang="en" altLang="zh-CN" dirty="0">
                <a:effectLst/>
                <a:latin typeface="Helvetica" pitchFamily="2" charset="0"/>
              </a:rPr>
              <a:t>Mesher</a:t>
            </a:r>
            <a:r>
              <a:rPr lang="zh-CN" altLang="en-US" dirty="0">
                <a:effectLst/>
                <a:latin typeface="Helvetica" pitchFamily="2" charset="0"/>
              </a:rPr>
              <a:t>进程中，包括：</a:t>
            </a:r>
          </a:p>
          <a:p>
            <a:pPr>
              <a:buFont typeface="Arial" panose="020B0604020202020204" pitchFamily="34" charset="0"/>
              <a:buChar char="•"/>
            </a:pPr>
            <a:r>
              <a:rPr lang="zh-CN" altLang="en-US" dirty="0">
                <a:effectLst/>
                <a:latin typeface="Helvetica" pitchFamily="2" charset="0"/>
              </a:rPr>
              <a:t>﻿﻿服务发现</a:t>
            </a:r>
          </a:p>
          <a:p>
            <a:pPr>
              <a:buFont typeface="Arial" panose="020B0604020202020204" pitchFamily="34" charset="0"/>
              <a:buChar char="•"/>
            </a:pPr>
            <a:r>
              <a:rPr lang="zh-CN" altLang="en-US" dirty="0">
                <a:effectLst/>
                <a:latin typeface="Helvetica" pitchFamily="2" charset="0"/>
              </a:rPr>
              <a:t>﻿﻿负载均衡</a:t>
            </a:r>
          </a:p>
          <a:p>
            <a:pPr>
              <a:buFont typeface="Arial" panose="020B0604020202020204" pitchFamily="34" charset="0"/>
              <a:buChar char="•"/>
            </a:pPr>
            <a:r>
              <a:rPr lang="zh-CN" altLang="en-US" dirty="0">
                <a:effectLst/>
                <a:latin typeface="Helvetica" pitchFamily="2" charset="0"/>
              </a:rPr>
              <a:t>﻿﻿故障恢复</a:t>
            </a:r>
          </a:p>
          <a:p>
            <a:pPr>
              <a:buFont typeface="Arial" panose="020B0604020202020204" pitchFamily="34" charset="0"/>
              <a:buChar char="•"/>
            </a:pPr>
            <a:r>
              <a:rPr lang="zh-CN" altLang="en-US" dirty="0">
                <a:effectLst/>
                <a:latin typeface="Helvetica" pitchFamily="2" charset="0"/>
              </a:rPr>
              <a:t>﻿﻿指标收集和监控</a:t>
            </a:r>
          </a:p>
          <a:p>
            <a:endParaRPr lang="zh-CN" altLang="en-US" dirty="0"/>
          </a:p>
        </p:txBody>
      </p:sp>
    </p:spTree>
    <p:extLst>
      <p:ext uri="{BB962C8B-B14F-4D97-AF65-F5344CB8AC3E}">
        <p14:creationId xmlns:p14="http://schemas.microsoft.com/office/powerpoint/2010/main" val="1530652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5B3CD-C67C-AB15-08E4-13BC7763050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879E939-4EFF-6041-FED7-0E6EA92D769A}"/>
              </a:ext>
            </a:extLst>
          </p:cNvPr>
          <p:cNvSpPr>
            <a:spLocks noGrp="1"/>
          </p:cNvSpPr>
          <p:nvPr>
            <p:ph sz="half" idx="1"/>
          </p:nvPr>
        </p:nvSpPr>
        <p:spPr/>
        <p:txBody>
          <a:bodyPr/>
          <a:lstStyle/>
          <a:p>
            <a:r>
              <a:rPr lang="zh-CN" altLang="en-US" dirty="0">
                <a:effectLst/>
                <a:latin typeface="Helvetica" pitchFamily="2" charset="0"/>
              </a:rPr>
              <a:t>微服务：</a:t>
            </a:r>
          </a:p>
          <a:p>
            <a:pPr>
              <a:buFont typeface="Arial" panose="020B0604020202020204" pitchFamily="34" charset="0"/>
              <a:buChar char="•"/>
            </a:pPr>
            <a:r>
              <a:rPr lang="zh-CN" altLang="en-US" dirty="0">
                <a:effectLst/>
                <a:latin typeface="Helvetica" pitchFamily="2" charset="0"/>
              </a:rPr>
              <a:t>﻿﻿单个服务尽量专注一件事情，高内緊、低耦合</a:t>
            </a:r>
          </a:p>
          <a:p>
            <a:pPr>
              <a:buFont typeface="Arial" panose="020B0604020202020204" pitchFamily="34" charset="0"/>
              <a:buChar char="•"/>
            </a:pPr>
            <a:r>
              <a:rPr lang="zh-CN" altLang="en-US" dirty="0">
                <a:effectLst/>
                <a:latin typeface="Helvetica" pitchFamily="2" charset="0"/>
              </a:rPr>
              <a:t>﻿﻿进程隔离</a:t>
            </a:r>
          </a:p>
          <a:p>
            <a:pPr>
              <a:buFont typeface="Arial" panose="020B0604020202020204" pitchFamily="34" charset="0"/>
              <a:buChar char="•"/>
            </a:pPr>
            <a:r>
              <a:rPr lang="zh-CN" altLang="en-US" dirty="0">
                <a:effectLst/>
                <a:latin typeface="Helvetica" pitchFamily="2" charset="0"/>
              </a:rPr>
              <a:t>﻿每个服务独立开发、测试、构建、部署</a:t>
            </a:r>
          </a:p>
          <a:p>
            <a:pPr>
              <a:buFont typeface="Arial" panose="020B0604020202020204" pitchFamily="34" charset="0"/>
              <a:buChar char="•"/>
            </a:pPr>
            <a:r>
              <a:rPr lang="zh-CN" altLang="en-US" dirty="0">
                <a:effectLst/>
                <a:latin typeface="Helvetica" pitchFamily="2" charset="0"/>
              </a:rPr>
              <a:t>﻿﻿小且灵活</a:t>
            </a:r>
          </a:p>
          <a:p>
            <a:endParaRPr kumimoji="1" lang="zh-CN" altLang="en-US" dirty="0"/>
          </a:p>
        </p:txBody>
      </p:sp>
      <p:sp>
        <p:nvSpPr>
          <p:cNvPr id="4" name="内容占位符 3">
            <a:extLst>
              <a:ext uri="{FF2B5EF4-FFF2-40B4-BE49-F238E27FC236}">
                <a16:creationId xmlns:a16="http://schemas.microsoft.com/office/drawing/2014/main" id="{127181F5-2464-4701-52BF-6661F612E5C6}"/>
              </a:ext>
            </a:extLst>
          </p:cNvPr>
          <p:cNvSpPr>
            <a:spLocks noGrp="1"/>
          </p:cNvSpPr>
          <p:nvPr>
            <p:ph sz="half" idx="10"/>
          </p:nvPr>
        </p:nvSpPr>
        <p:spPr/>
        <p:txBody>
          <a:bodyPr/>
          <a:lstStyle/>
          <a:p>
            <a:r>
              <a:rPr lang="zh-CN" altLang="en-US" dirty="0">
                <a:effectLst/>
                <a:latin typeface="Helvetica" pitchFamily="2" charset="0"/>
              </a:rPr>
              <a:t>不可变基础设施：</a:t>
            </a:r>
          </a:p>
          <a:p>
            <a:r>
              <a:rPr lang="zh-CN" altLang="en-US" dirty="0">
                <a:effectLst/>
                <a:latin typeface="Helvetica" pitchFamily="2" charset="0"/>
              </a:rPr>
              <a:t>提供更一致、更可靠、更可预测的运行环境的设计理念，需要更新或修改，就使用新的环境或服务器去替代旧的</a:t>
            </a:r>
          </a:p>
          <a:p>
            <a:endParaRPr kumimoji="1" lang="zh-CN" altLang="en-US" dirty="0"/>
          </a:p>
        </p:txBody>
      </p:sp>
    </p:spTree>
    <p:extLst>
      <p:ext uri="{BB962C8B-B14F-4D97-AF65-F5344CB8AC3E}">
        <p14:creationId xmlns:p14="http://schemas.microsoft.com/office/powerpoint/2010/main" val="2870302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33084</TotalTime>
  <Words>1789</Words>
  <Application>Microsoft Macintosh PowerPoint</Application>
  <PresentationFormat>自定义</PresentationFormat>
  <Paragraphs>217</Paragraphs>
  <Slides>39</Slides>
  <Notes>6</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39</vt:i4>
      </vt:variant>
    </vt:vector>
  </HeadingPairs>
  <TitlesOfParts>
    <vt:vector size="54" baseType="lpstr">
      <vt:lpstr>Microsoft YaHei</vt:lpstr>
      <vt:lpstr>Microsoft YaHei</vt:lpstr>
      <vt:lpstr>ACGN-MiaoGB-Flash</vt:lpstr>
      <vt:lpstr>PingFang SC Semibold</vt:lpstr>
      <vt:lpstr>Arial</vt:lpstr>
      <vt:lpstr>Calibri</vt:lpstr>
      <vt:lpstr>Futura-Medium</vt:lpstr>
      <vt:lpstr>Gill Sans MT</vt:lpstr>
      <vt:lpstr>Helvetica</vt:lpstr>
      <vt:lpstr>Lexend</vt:lpstr>
      <vt:lpstr>Wingdings</vt:lpstr>
      <vt:lpstr>1_内容Copytext </vt:lpstr>
      <vt:lpstr>code01</vt:lpstr>
      <vt:lpstr>1_code01</vt:lpstr>
      <vt:lpstr>结束页</vt:lpstr>
      <vt:lpstr>PowerPoint 演示文稿</vt:lpstr>
      <vt:lpstr>Content</vt:lpstr>
      <vt:lpstr>Content  github.com/Infrasys-AI/AIInfra</vt:lpstr>
      <vt:lpstr>Content</vt:lpstr>
      <vt:lpstr>Content</vt:lpstr>
      <vt:lpstr>PowerPoint 演示文稿</vt:lpstr>
      <vt:lpstr>（CNCF</vt:lpstr>
      <vt:lpstr>CNCF对云原生定义</vt:lpstr>
      <vt:lpstr>PowerPoint 演示文稿</vt:lpstr>
      <vt:lpstr>PowerPoint 演示文稿</vt:lpstr>
      <vt:lpstr>PowerPoint 演示文稿</vt:lpstr>
      <vt:lpstr>微服务源自服务化架构</vt:lpstr>
      <vt:lpstr>微服务特征</vt:lpstr>
      <vt:lpstr>如何界定微服务</vt:lpstr>
      <vt:lpstr>技术驱动的微服务化</vt:lpstr>
      <vt:lpstr>PowerPoint 演示文稿</vt:lpstr>
      <vt:lpstr>微服务应用架构设计原则</vt:lpstr>
      <vt:lpstr>微服务应用架构设计原则</vt:lpstr>
      <vt:lpstr>微服务架构的优缺点</vt:lpstr>
      <vt:lpstr>微服务治理</vt:lpstr>
      <vt:lpstr>PowerPoint 演示文稿</vt:lpstr>
      <vt:lpstr>PowerPoint 演示文稿</vt:lpstr>
      <vt:lpstr>Service Mesh定义</vt:lpstr>
      <vt:lpstr>ServiceMesh目的</vt:lpstr>
      <vt:lpstr>ServiceMesh发展</vt:lpstr>
      <vt:lpstr>微服务演进：非侵入式“服务治理”</vt:lpstr>
      <vt:lpstr>Serverless架构演进 </vt:lpstr>
      <vt:lpstr>Serverless架构演进 </vt:lpstr>
      <vt:lpstr>侵入式框架的痛点</vt:lpstr>
      <vt:lpstr>ServiceMesh优劣势</vt:lpstr>
      <vt:lpstr>PowerPoint 演示文稿</vt:lpstr>
      <vt:lpstr>PowerPoint 演示文稿</vt:lpstr>
      <vt:lpstr>DevOps的特点</vt:lpstr>
      <vt:lpstr>DevOps方法</vt:lpstr>
      <vt:lpstr>DevOps工具</vt:lpstr>
      <vt:lpstr>PowerPoint 演示文稿</vt:lpstr>
      <vt:lpstr>云计算与容器发展历程</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11612</cp:revision>
  <cp:lastPrinted>2023-09-08T09:14:01Z</cp:lastPrinted>
  <dcterms:created xsi:type="dcterms:W3CDTF">2020-08-28T08:44:19Z</dcterms:created>
  <dcterms:modified xsi:type="dcterms:W3CDTF">2025-07-23T15:08:46Z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